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60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6E52E6-C29A-4ECF-92A4-42090AD64F9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E52E6-C29A-4ECF-92A4-42090AD64F9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E52E6-C29A-4ECF-92A4-42090AD64F9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E52E6-C29A-4ECF-92A4-42090AD64F9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6E52E6-C29A-4ECF-92A4-42090AD64F9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6E52E6-C29A-4ECF-92A4-42090AD64F97}"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6E52E6-C29A-4ECF-92A4-42090AD64F97}" type="datetimeFigureOut">
              <a:rPr lang="en-US" smtClean="0"/>
              <a:pPr/>
              <a:t>7/15/2015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6E52E6-C29A-4ECF-92A4-42090AD64F97}" type="datetimeFigureOut">
              <a:rPr lang="en-US" smtClean="0"/>
              <a:pPr/>
              <a:t>7/15/2015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E52E6-C29A-4ECF-92A4-42090AD64F97}" type="datetimeFigureOut">
              <a:rPr lang="en-US" smtClean="0"/>
              <a:pPr/>
              <a:t>7/15/2015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E52E6-C29A-4ECF-92A4-42090AD64F97}"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E52E6-C29A-4ECF-92A4-42090AD64F97}"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28859-6C34-429B-B7D4-BC26FEA3AC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E52E6-C29A-4ECF-92A4-42090AD64F97}" type="datetimeFigureOut">
              <a:rPr lang="en-US" smtClean="0"/>
              <a:pPr/>
              <a:t>7/15/2015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28859-6C34-429B-B7D4-BC26FEA3AC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ajivsenpolsc@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523999"/>
          </a:xfrm>
        </p:spPr>
        <p:txBody>
          <a:bodyPr/>
          <a:lstStyle/>
          <a:p>
            <a:r>
              <a:rPr lang="en-US" cap="all" dirty="0" smtClean="0"/>
              <a:t>Child Development</a:t>
            </a:r>
            <a:endParaRPr lang="en-US" cap="all" dirty="0"/>
          </a:p>
        </p:txBody>
      </p:sp>
      <p:sp>
        <p:nvSpPr>
          <p:cNvPr id="3" name="Subtitle 2"/>
          <p:cNvSpPr>
            <a:spLocks noGrp="1"/>
          </p:cNvSpPr>
          <p:nvPr>
            <p:ph type="subTitle" idx="1"/>
          </p:nvPr>
        </p:nvSpPr>
        <p:spPr>
          <a:xfrm>
            <a:off x="1371600" y="2743200"/>
            <a:ext cx="6400800" cy="2971800"/>
          </a:xfrm>
        </p:spPr>
        <p:txBody>
          <a:bodyPr>
            <a:normAutofit fontScale="92500" lnSpcReduction="20000"/>
          </a:bodyPr>
          <a:lstStyle/>
          <a:p>
            <a:r>
              <a:rPr lang="en-US" dirty="0" smtClean="0">
                <a:solidFill>
                  <a:schemeClr val="tx1"/>
                </a:solidFill>
                <a:latin typeface="Times New Roman" pitchFamily="18" charset="0"/>
                <a:cs typeface="Times New Roman" pitchFamily="18" charset="0"/>
              </a:rPr>
              <a:t>Presented By </a:t>
            </a:r>
          </a:p>
          <a:p>
            <a:r>
              <a:rPr lang="en-US" dirty="0" smtClean="0">
                <a:solidFill>
                  <a:schemeClr val="tx1"/>
                </a:solidFill>
                <a:latin typeface="Times New Roman" pitchFamily="18" charset="0"/>
                <a:cs typeface="Times New Roman" pitchFamily="18" charset="0"/>
              </a:rPr>
              <a:t>Rajiv </a:t>
            </a:r>
            <a:r>
              <a:rPr lang="en-US" dirty="0" smtClean="0">
                <a:solidFill>
                  <a:schemeClr val="tx1"/>
                </a:solidFill>
                <a:latin typeface="Times New Roman" pitchFamily="18" charset="0"/>
                <a:cs typeface="Times New Roman" pitchFamily="18" charset="0"/>
              </a:rPr>
              <a:t>Sen</a:t>
            </a:r>
          </a:p>
          <a:p>
            <a:r>
              <a:rPr lang="en-US" dirty="0" smtClean="0">
                <a:solidFill>
                  <a:schemeClr val="tx1"/>
                </a:solidFill>
                <a:latin typeface="Times New Roman" pitchFamily="18" charset="0"/>
                <a:cs typeface="Times New Roman" pitchFamily="18" charset="0"/>
              </a:rPr>
              <a:t>Assistant Professor</a:t>
            </a:r>
          </a:p>
          <a:p>
            <a:r>
              <a:rPr lang="en-US" dirty="0" smtClean="0">
                <a:solidFill>
                  <a:schemeClr val="tx1"/>
                </a:solidFill>
                <a:latin typeface="Times New Roman" pitchFamily="18" charset="0"/>
                <a:cs typeface="Times New Roman" pitchFamily="18" charset="0"/>
              </a:rPr>
              <a:t>UCT College</a:t>
            </a:r>
          </a:p>
          <a:p>
            <a:r>
              <a:rPr lang="en-US" dirty="0" err="1" smtClean="0">
                <a:solidFill>
                  <a:schemeClr val="tx1"/>
                </a:solidFill>
                <a:latin typeface="Times New Roman" pitchFamily="18" charset="0"/>
                <a:cs typeface="Times New Roman" pitchFamily="18" charset="0"/>
              </a:rPr>
              <a:t>Berhampore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Murshidabad</a:t>
            </a:r>
            <a:r>
              <a:rPr lang="en-US" dirty="0" smtClean="0">
                <a:solidFill>
                  <a:schemeClr val="tx1"/>
                </a:solidFill>
                <a:latin typeface="Times New Roman" pitchFamily="18" charset="0"/>
                <a:cs typeface="Times New Roman" pitchFamily="18" charset="0"/>
              </a:rPr>
              <a:t> (W.B)</a:t>
            </a:r>
          </a:p>
          <a:p>
            <a:r>
              <a:rPr lang="en-US" dirty="0" smtClean="0">
                <a:solidFill>
                  <a:schemeClr val="tx1"/>
                </a:solidFill>
                <a:latin typeface="Times New Roman" pitchFamily="18" charset="0"/>
                <a:cs typeface="Times New Roman" pitchFamily="18" charset="0"/>
                <a:hlinkClick r:id="rId2"/>
              </a:rPr>
              <a:t>rajivsenpolsc@gmail.com</a:t>
            </a:r>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1"/>
            <a:ext cx="7696200" cy="838199"/>
          </a:xfrm>
        </p:spPr>
        <p:txBody>
          <a:bodyPr>
            <a:noAutofit/>
          </a:bodyPr>
          <a:lstStyle/>
          <a:p>
            <a:r>
              <a:rPr lang="en-US" sz="2800" b="1" dirty="0" smtClean="0"/>
              <a:t/>
            </a:r>
            <a:br>
              <a:rPr lang="en-US" sz="2800" b="1" dirty="0" smtClean="0"/>
            </a:br>
            <a:r>
              <a:rPr lang="en-US" sz="2800" b="1" dirty="0" smtClean="0"/>
              <a:t>The </a:t>
            </a:r>
            <a:r>
              <a:rPr lang="en-US" sz="2800" b="1" dirty="0"/>
              <a:t>Differences between Growth and Development </a:t>
            </a:r>
            <a:r>
              <a:rPr lang="en-US" sz="1800" dirty="0"/>
              <a:t/>
            </a:r>
            <a:br>
              <a:rPr lang="en-US" sz="1800" dirty="0"/>
            </a:br>
            <a:endParaRPr lang="en-US" sz="1800" dirty="0"/>
          </a:p>
        </p:txBody>
      </p:sp>
      <p:sp>
        <p:nvSpPr>
          <p:cNvPr id="3" name="Subtitle 2"/>
          <p:cNvSpPr>
            <a:spLocks noGrp="1"/>
          </p:cNvSpPr>
          <p:nvPr>
            <p:ph type="subTitle" idx="1"/>
          </p:nvPr>
        </p:nvSpPr>
        <p:spPr>
          <a:xfrm>
            <a:off x="1371600" y="1295400"/>
            <a:ext cx="6400800" cy="4343400"/>
          </a:xfrm>
        </p:spPr>
        <p:txBody>
          <a:bodyPr/>
          <a:lstStyle/>
          <a:p>
            <a:endParaRPr lang="en-US" dirty="0"/>
          </a:p>
        </p:txBody>
      </p:sp>
      <p:graphicFrame>
        <p:nvGraphicFramePr>
          <p:cNvPr id="4" name="Table 3"/>
          <p:cNvGraphicFramePr>
            <a:graphicFrameLocks noGrp="1"/>
          </p:cNvGraphicFramePr>
          <p:nvPr/>
        </p:nvGraphicFramePr>
        <p:xfrm>
          <a:off x="457200" y="1397000"/>
          <a:ext cx="8153400" cy="5308600"/>
        </p:xfrm>
        <a:graphic>
          <a:graphicData uri="http://schemas.openxmlformats.org/drawingml/2006/table">
            <a:tbl>
              <a:tblPr firstRow="1" bandRow="1">
                <a:tableStyleId>{5C22544A-7EE6-4342-B048-85BDC9FD1C3A}</a:tableStyleId>
              </a:tblPr>
              <a:tblGrid>
                <a:gridCol w="4076700"/>
                <a:gridCol w="4076700"/>
              </a:tblGrid>
              <a:tr h="697752">
                <a:tc>
                  <a:txBody>
                    <a:bodyPr/>
                    <a:lstStyle/>
                    <a:p>
                      <a:pPr marL="0" marR="0" algn="ctr">
                        <a:lnSpc>
                          <a:spcPct val="115000"/>
                        </a:lnSpc>
                        <a:spcBef>
                          <a:spcPts val="0"/>
                        </a:spcBef>
                        <a:spcAft>
                          <a:spcPts val="1000"/>
                        </a:spcAft>
                      </a:pPr>
                      <a:r>
                        <a:rPr lang="en-US" sz="1800" b="1" dirty="0">
                          <a:latin typeface="Times New Roman"/>
                          <a:ea typeface="Times New Roman"/>
                          <a:cs typeface="Times New Roman"/>
                        </a:rPr>
                        <a:t>Growth</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800" b="1">
                          <a:latin typeface="Times New Roman"/>
                          <a:ea typeface="Times New Roman"/>
                          <a:cs typeface="Times New Roman"/>
                        </a:rPr>
                        <a:t>Development</a:t>
                      </a:r>
                      <a:endParaRPr lang="en-US" sz="1800">
                        <a:latin typeface="Calibri"/>
                        <a:ea typeface="Times New Roman"/>
                        <a:cs typeface="Times New Roman"/>
                      </a:endParaRPr>
                    </a:p>
                  </a:txBody>
                  <a:tcPr marL="68580" marR="68580" marT="0" marB="0"/>
                </a:tc>
              </a:tr>
              <a:tr h="1982126">
                <a:tc>
                  <a:txBody>
                    <a:bodyPr/>
                    <a:lstStyle/>
                    <a:p>
                      <a:pPr marL="0" marR="0" algn="just">
                        <a:lnSpc>
                          <a:spcPct val="115000"/>
                        </a:lnSpc>
                        <a:spcBef>
                          <a:spcPts val="0"/>
                        </a:spcBef>
                        <a:spcAft>
                          <a:spcPts val="1000"/>
                        </a:spcAft>
                      </a:pPr>
                      <a:r>
                        <a:rPr lang="en-US" sz="1800" dirty="0">
                          <a:latin typeface="Times New Roman"/>
                          <a:ea typeface="Times New Roman"/>
                          <a:cs typeface="Times New Roman"/>
                        </a:rPr>
                        <a:t>1) Growth is used in purely physical terms; it generally refers to change in size, length, height and weight of an individual. Changes in the quantitative aspects come into the domain of growth.</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dirty="0">
                          <a:latin typeface="Times New Roman"/>
                          <a:ea typeface="Times New Roman"/>
                          <a:cs typeface="Times New Roman"/>
                        </a:rPr>
                        <a:t>1) Development implies overall changes in shape, form or structure resulting in improved working or functioning. It indicates the changes in the quality or character rather than in quantitative aspects.</a:t>
                      </a:r>
                      <a:endParaRPr lang="en-US" sz="1800" dirty="0">
                        <a:latin typeface="Calibri"/>
                        <a:ea typeface="Times New Roman"/>
                        <a:cs typeface="Times New Roman"/>
                      </a:endParaRPr>
                    </a:p>
                  </a:txBody>
                  <a:tcPr marL="68580" marR="68580" marT="0" marB="0"/>
                </a:tc>
              </a:tr>
              <a:tr h="1314361">
                <a:tc>
                  <a:txBody>
                    <a:bodyPr/>
                    <a:lstStyle/>
                    <a:p>
                      <a:pPr marL="0" marR="0" algn="just">
                        <a:lnSpc>
                          <a:spcPct val="115000"/>
                        </a:lnSpc>
                        <a:spcBef>
                          <a:spcPts val="0"/>
                        </a:spcBef>
                        <a:spcAft>
                          <a:spcPts val="1000"/>
                        </a:spcAft>
                      </a:pPr>
                      <a:r>
                        <a:rPr lang="en-US" sz="1800">
                          <a:latin typeface="Times New Roman"/>
                          <a:ea typeface="Times New Roman"/>
                          <a:cs typeface="Times New Roman"/>
                        </a:rPr>
                        <a:t>2) Growth is one of the aspects of developmental process.</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dirty="0">
                          <a:latin typeface="Times New Roman"/>
                          <a:ea typeface="Times New Roman"/>
                          <a:cs typeface="Times New Roman"/>
                        </a:rPr>
                        <a:t>2) Development is a wider and comprehensive term; it refers to overall changes in the individual. Growth is one of its aspects.</a:t>
                      </a:r>
                      <a:endParaRPr lang="en-US" sz="1800" dirty="0">
                        <a:latin typeface="Calibri"/>
                        <a:ea typeface="Times New Roman"/>
                        <a:cs typeface="Times New Roman"/>
                      </a:endParaRPr>
                    </a:p>
                  </a:txBody>
                  <a:tcPr marL="68580" marR="68580" marT="0" marB="0"/>
                </a:tc>
              </a:tr>
              <a:tr h="1314361">
                <a:tc>
                  <a:txBody>
                    <a:bodyPr/>
                    <a:lstStyle/>
                    <a:p>
                      <a:pPr marL="0" marR="0" algn="just">
                        <a:lnSpc>
                          <a:spcPct val="115000"/>
                        </a:lnSpc>
                        <a:spcBef>
                          <a:spcPts val="0"/>
                        </a:spcBef>
                        <a:spcAft>
                          <a:spcPts val="1000"/>
                        </a:spcAft>
                      </a:pPr>
                      <a:r>
                        <a:rPr lang="en-US" sz="1800">
                          <a:latin typeface="Times New Roman"/>
                          <a:ea typeface="Times New Roman"/>
                          <a:cs typeface="Times New Roman"/>
                        </a:rPr>
                        <a:t>3) Growth describes the changes which takes place in particular aspect of the body and behaviour of an organism.</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dirty="0">
                          <a:latin typeface="Times New Roman"/>
                          <a:ea typeface="Times New Roman"/>
                          <a:cs typeface="Times New Roman"/>
                        </a:rPr>
                        <a:t>3) Development describes the changes in the organism as a ' whole and does not list changes in parts.</a:t>
                      </a:r>
                      <a:endParaRPr lang="en-US" sz="18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1371600" y="685800"/>
            <a:ext cx="6400800" cy="4953000"/>
          </a:xfrm>
        </p:spPr>
        <p:txBody>
          <a:bodyPr/>
          <a:lstStyle/>
          <a:p>
            <a:endParaRPr lang="en-US" dirty="0"/>
          </a:p>
        </p:txBody>
      </p:sp>
      <p:graphicFrame>
        <p:nvGraphicFramePr>
          <p:cNvPr id="6" name="Table 5"/>
          <p:cNvGraphicFramePr>
            <a:graphicFrameLocks noGrp="1"/>
          </p:cNvGraphicFramePr>
          <p:nvPr/>
        </p:nvGraphicFramePr>
        <p:xfrm>
          <a:off x="304800" y="533400"/>
          <a:ext cx="8458200" cy="5867400"/>
        </p:xfrm>
        <a:graphic>
          <a:graphicData uri="http://schemas.openxmlformats.org/drawingml/2006/table">
            <a:tbl>
              <a:tblPr firstRow="1" bandRow="1">
                <a:tableStyleId>{5C22544A-7EE6-4342-B048-85BDC9FD1C3A}</a:tableStyleId>
              </a:tblPr>
              <a:tblGrid>
                <a:gridCol w="4229100"/>
                <a:gridCol w="4229100"/>
              </a:tblGrid>
              <a:tr h="501663">
                <a:tc>
                  <a:txBody>
                    <a:bodyPr/>
                    <a:lstStyle/>
                    <a:p>
                      <a:pPr marL="0" marR="0" algn="ctr">
                        <a:lnSpc>
                          <a:spcPct val="115000"/>
                        </a:lnSpc>
                        <a:spcBef>
                          <a:spcPts val="0"/>
                        </a:spcBef>
                        <a:spcAft>
                          <a:spcPts val="1000"/>
                        </a:spcAft>
                      </a:pPr>
                      <a:r>
                        <a:rPr lang="en-US" sz="2000" b="1" dirty="0">
                          <a:latin typeface="Times New Roman"/>
                          <a:ea typeface="Times New Roman"/>
                          <a:cs typeface="Times New Roman"/>
                        </a:rPr>
                        <a:t>Growth</a:t>
                      </a:r>
                      <a:endParaRPr lang="en-US" sz="2000" b="1"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latin typeface="Times New Roman"/>
                          <a:ea typeface="Times New Roman"/>
                          <a:cs typeface="Times New Roman"/>
                        </a:rPr>
                        <a:t>Development</a:t>
                      </a:r>
                      <a:endParaRPr lang="en-US" sz="2000" b="1" dirty="0">
                        <a:latin typeface="Calibri"/>
                        <a:ea typeface="Times New Roman"/>
                        <a:cs typeface="Times New Roman"/>
                      </a:endParaRPr>
                    </a:p>
                  </a:txBody>
                  <a:tcPr marL="68580" marR="68580" marT="0" marB="0"/>
                </a:tc>
              </a:tr>
              <a:tr h="1129440">
                <a:tc>
                  <a:txBody>
                    <a:bodyPr/>
                    <a:lstStyle/>
                    <a:p>
                      <a:pPr marL="0" marR="0" algn="just">
                        <a:lnSpc>
                          <a:spcPct val="115000"/>
                        </a:lnSpc>
                        <a:spcBef>
                          <a:spcPts val="0"/>
                        </a:spcBef>
                        <a:spcAft>
                          <a:spcPts val="1000"/>
                        </a:spcAft>
                      </a:pPr>
                      <a:r>
                        <a:rPr lang="en-US" sz="2000" b="1" dirty="0">
                          <a:latin typeface="Times New Roman"/>
                          <a:ea typeface="Times New Roman"/>
                          <a:cs typeface="Times New Roman"/>
                        </a:rPr>
                        <a:t>4) Growth does not continue throughout life, it stops when maturity has been attained.</a:t>
                      </a:r>
                      <a:endParaRPr lang="en-US" sz="2000" b="1"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2000" b="1" dirty="0">
                          <a:latin typeface="Times New Roman"/>
                          <a:ea typeface="Times New Roman"/>
                          <a:cs typeface="Times New Roman"/>
                        </a:rPr>
                        <a:t>4) Development is a continuous process.</a:t>
                      </a:r>
                      <a:endParaRPr lang="en-US" sz="2000" b="1" dirty="0">
                        <a:latin typeface="Calibri"/>
                        <a:ea typeface="Times New Roman"/>
                        <a:cs typeface="Times New Roman"/>
                      </a:endParaRPr>
                    </a:p>
                  </a:txBody>
                  <a:tcPr marL="68580" marR="68580" marT="0" marB="0"/>
                </a:tc>
              </a:tr>
              <a:tr h="1183815">
                <a:tc>
                  <a:txBody>
                    <a:bodyPr/>
                    <a:lstStyle/>
                    <a:p>
                      <a:pPr marL="0" marR="0" algn="just">
                        <a:lnSpc>
                          <a:spcPct val="115000"/>
                        </a:lnSpc>
                        <a:spcBef>
                          <a:spcPts val="0"/>
                        </a:spcBef>
                        <a:spcAft>
                          <a:spcPts val="1000"/>
                        </a:spcAft>
                      </a:pPr>
                      <a:r>
                        <a:rPr lang="en-US" sz="2000" b="1">
                          <a:latin typeface="Times New Roman"/>
                          <a:ea typeface="Times New Roman"/>
                          <a:cs typeface="Times New Roman"/>
                        </a:rPr>
                        <a:t>5) The changes produced by growth on the subject of Measurement. They may be quantified.</a:t>
                      </a:r>
                      <a:endParaRPr lang="en-US" sz="2000" b="1">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2000" b="1" dirty="0">
                          <a:latin typeface="Times New Roman"/>
                          <a:ea typeface="Times New Roman"/>
                          <a:cs typeface="Times New Roman"/>
                        </a:rPr>
                        <a:t>5) Development implies improvement in functioning and </a:t>
                      </a:r>
                      <a:r>
                        <a:rPr lang="en-US" sz="2000" b="1" dirty="0" err="1">
                          <a:latin typeface="Times New Roman"/>
                          <a:ea typeface="Times New Roman"/>
                          <a:cs typeface="Times New Roman"/>
                        </a:rPr>
                        <a:t>behaviour</a:t>
                      </a:r>
                      <a:r>
                        <a:rPr lang="en-US" sz="2000" b="1" dirty="0">
                          <a:latin typeface="Times New Roman"/>
                          <a:ea typeface="Times New Roman"/>
                          <a:cs typeface="Times New Roman"/>
                        </a:rPr>
                        <a:t> and hence brings qualitative changes.</a:t>
                      </a:r>
                      <a:endParaRPr lang="en-US" sz="2000" b="1" dirty="0">
                        <a:latin typeface="Calibri"/>
                        <a:ea typeface="Times New Roman"/>
                        <a:cs typeface="Times New Roman"/>
                      </a:endParaRPr>
                    </a:p>
                  </a:txBody>
                  <a:tcPr marL="68580" marR="68580" marT="0" marB="0"/>
                </a:tc>
              </a:tr>
              <a:tr h="3052482">
                <a:tc>
                  <a:txBody>
                    <a:bodyPr/>
                    <a:lstStyle/>
                    <a:p>
                      <a:pPr marL="0" marR="0" algn="just">
                        <a:lnSpc>
                          <a:spcPct val="115000"/>
                        </a:lnSpc>
                        <a:spcBef>
                          <a:spcPts val="0"/>
                        </a:spcBef>
                        <a:spcAft>
                          <a:spcPts val="1000"/>
                        </a:spcAft>
                      </a:pPr>
                      <a:r>
                        <a:rPr lang="en-US" sz="2000" b="1" dirty="0">
                          <a:latin typeface="Times New Roman"/>
                          <a:ea typeface="Times New Roman"/>
                          <a:cs typeface="Times New Roman"/>
                        </a:rPr>
                        <a:t>6) Growth may or may not bring development. A child may grow (in terms of weight) by becoming fat but his growth may not bring any functional improvement (qualitative change) or development.</a:t>
                      </a:r>
                      <a:endParaRPr lang="en-US" sz="2000" b="1"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2000" b="1" dirty="0">
                          <a:latin typeface="Times New Roman"/>
                          <a:ea typeface="Times New Roman"/>
                          <a:cs typeface="Times New Roman"/>
                        </a:rPr>
                        <a:t>6) Development is also possible without growth as we see in the cases of some children that they do not gain in terms of height, weight or size but they do experience functional improvement or development in Physical, Social, emotional or intellectual aspects.</a:t>
                      </a:r>
                      <a:endParaRPr lang="en-US" sz="2000" b="1"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399"/>
          </a:xfrm>
        </p:spPr>
        <p:txBody>
          <a:bodyPr>
            <a:normAutofit fontScale="90000"/>
          </a:bodyPr>
          <a:lstStyle/>
          <a:p>
            <a:r>
              <a:rPr lang="en-US" b="1" dirty="0" smtClean="0"/>
              <a:t/>
            </a:r>
            <a:br>
              <a:rPr lang="en-US" b="1" dirty="0" smtClean="0"/>
            </a:br>
            <a:r>
              <a:rPr lang="en-US" b="1" dirty="0" smtClean="0"/>
              <a:t>Stages </a:t>
            </a:r>
            <a:r>
              <a:rPr lang="en-US" b="1" dirty="0"/>
              <a:t>of Development</a:t>
            </a:r>
            <a:r>
              <a:rPr lang="en-US" dirty="0"/>
              <a:t/>
            </a:r>
            <a:br>
              <a:rPr lang="en-US" dirty="0"/>
            </a:br>
            <a:endParaRPr lang="en-US" dirty="0"/>
          </a:p>
        </p:txBody>
      </p:sp>
      <p:sp>
        <p:nvSpPr>
          <p:cNvPr id="3" name="Subtitle 2"/>
          <p:cNvSpPr>
            <a:spLocks noGrp="1"/>
          </p:cNvSpPr>
          <p:nvPr>
            <p:ph type="subTitle" idx="1"/>
          </p:nvPr>
        </p:nvSpPr>
        <p:spPr>
          <a:xfrm>
            <a:off x="1371600" y="1295400"/>
            <a:ext cx="6400800" cy="4876800"/>
          </a:xfrm>
        </p:spPr>
        <p:txBody>
          <a:bodyPr/>
          <a:lstStyle/>
          <a:p>
            <a:endParaRPr lang="en-US" dirty="0"/>
          </a:p>
        </p:txBody>
      </p:sp>
      <p:graphicFrame>
        <p:nvGraphicFramePr>
          <p:cNvPr id="4" name="Table 3"/>
          <p:cNvGraphicFramePr>
            <a:graphicFrameLocks noGrp="1"/>
          </p:cNvGraphicFramePr>
          <p:nvPr/>
        </p:nvGraphicFramePr>
        <p:xfrm>
          <a:off x="609600" y="1397000"/>
          <a:ext cx="7924800" cy="5260296"/>
        </p:xfrm>
        <a:graphic>
          <a:graphicData uri="http://schemas.openxmlformats.org/drawingml/2006/table">
            <a:tbl>
              <a:tblPr firstRow="1" bandRow="1">
                <a:tableStyleId>{5C22544A-7EE6-4342-B048-85BDC9FD1C3A}</a:tableStyleId>
              </a:tblPr>
              <a:tblGrid>
                <a:gridCol w="2641600"/>
                <a:gridCol w="2641600"/>
                <a:gridCol w="2641600"/>
              </a:tblGrid>
              <a:tr h="555406">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Age Groups</a:t>
                      </a:r>
                      <a:endParaRPr lang="en-US" sz="2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Stages of Development</a:t>
                      </a:r>
                      <a:endParaRPr lang="en-US" sz="220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Schooling Stage</a:t>
                      </a:r>
                      <a:endParaRPr lang="en-US" sz="2200">
                        <a:latin typeface="Times New Roman" pitchFamily="18" charset="0"/>
                        <a:ea typeface="Times New Roman"/>
                        <a:cs typeface="Times New Roman" pitchFamily="18" charset="0"/>
                      </a:endParaRPr>
                    </a:p>
                  </a:txBody>
                  <a:tcPr marL="68580" marR="68580" marT="0" marB="0"/>
                </a:tc>
              </a:tr>
              <a:tr h="555406">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Birth to 2 Years</a:t>
                      </a:r>
                      <a:endParaRPr lang="en-US" sz="2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Infancy</a:t>
                      </a:r>
                      <a:endParaRPr lang="en-US" sz="220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US" sz="2200">
                        <a:latin typeface="Times New Roman" pitchFamily="18" charset="0"/>
                        <a:ea typeface="Times New Roman"/>
                        <a:cs typeface="Times New Roman" pitchFamily="18" charset="0"/>
                      </a:endParaRPr>
                    </a:p>
                  </a:txBody>
                  <a:tcPr marL="68580" marR="68580" marT="0" marB="0"/>
                </a:tc>
              </a:tr>
              <a:tr h="555406">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2Years to 6 Years</a:t>
                      </a:r>
                      <a:endParaRPr lang="en-US" sz="2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Early Childhood</a:t>
                      </a:r>
                      <a:endParaRPr lang="en-US" sz="2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Pre-primary</a:t>
                      </a:r>
                      <a:endParaRPr lang="en-US" sz="2200">
                        <a:latin typeface="Times New Roman" pitchFamily="18" charset="0"/>
                        <a:ea typeface="Times New Roman"/>
                        <a:cs typeface="Times New Roman" pitchFamily="18" charset="0"/>
                      </a:endParaRPr>
                    </a:p>
                  </a:txBody>
                  <a:tcPr marL="68580" marR="68580" marT="0" marB="0"/>
                </a:tc>
              </a:tr>
              <a:tr h="555406">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6Years to 14 Years</a:t>
                      </a:r>
                      <a:endParaRPr lang="en-US" sz="220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Late Childhood</a:t>
                      </a:r>
                      <a:endParaRPr lang="en-US" sz="2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Primary</a:t>
                      </a:r>
                      <a:endParaRPr lang="en-US" sz="2200">
                        <a:latin typeface="Times New Roman" pitchFamily="18" charset="0"/>
                        <a:ea typeface="Times New Roman"/>
                        <a:cs typeface="Times New Roman" pitchFamily="18" charset="0"/>
                      </a:endParaRPr>
                    </a:p>
                  </a:txBody>
                  <a:tcPr marL="68580" marR="68580" marT="0" marB="0"/>
                </a:tc>
              </a:tr>
              <a:tr h="734961">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14 Years to 18 Years</a:t>
                      </a:r>
                      <a:endParaRPr lang="en-US" sz="220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Adolescence</a:t>
                      </a:r>
                      <a:endParaRPr lang="en-US" sz="22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Secondary and Senior</a:t>
                      </a:r>
                      <a:endParaRPr lang="en-US" sz="2200">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Secondary</a:t>
                      </a:r>
                      <a:endParaRPr lang="en-US" sz="2200">
                        <a:latin typeface="Times New Roman" pitchFamily="18" charset="0"/>
                        <a:ea typeface="Times New Roman"/>
                        <a:cs typeface="Times New Roman" pitchFamily="18" charset="0"/>
                      </a:endParaRPr>
                    </a:p>
                  </a:txBody>
                  <a:tcPr marL="68580" marR="68580" marT="0" marB="0"/>
                </a:tc>
              </a:tr>
              <a:tr h="555406">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18 Years to 40 Years</a:t>
                      </a:r>
                      <a:endParaRPr lang="en-US" sz="220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Young Adulthood</a:t>
                      </a:r>
                      <a:endParaRPr lang="en-US" sz="2200" dirty="0">
                        <a:latin typeface="Times New Roman" pitchFamily="18" charset="0"/>
                        <a:ea typeface="Times New Roman"/>
                        <a:cs typeface="Times New Roman" pitchFamily="18" charset="0"/>
                      </a:endParaRPr>
                    </a:p>
                  </a:txBody>
                  <a:tcPr marL="68580" marR="68580" marT="0" marB="0"/>
                </a:tc>
                <a:tc rowSpan="3">
                  <a:txBody>
                    <a:bodyPr/>
                    <a:lstStyle/>
                    <a:p>
                      <a:pPr marL="0" marR="0" algn="ctr">
                        <a:lnSpc>
                          <a:spcPct val="115000"/>
                        </a:lnSpc>
                        <a:spcBef>
                          <a:spcPts val="0"/>
                        </a:spcBef>
                        <a:spcAft>
                          <a:spcPts val="0"/>
                        </a:spcAft>
                      </a:pPr>
                      <a:endParaRPr lang="en-US" sz="2200" dirty="0">
                        <a:latin typeface="Times New Roman" pitchFamily="18" charset="0"/>
                        <a:ea typeface="Times New Roman"/>
                        <a:cs typeface="Times New Roman" pitchFamily="18" charset="0"/>
                      </a:endParaRPr>
                    </a:p>
                  </a:txBody>
                  <a:tcPr marL="68580" marR="68580" marT="0" marB="0"/>
                </a:tc>
              </a:tr>
              <a:tr h="555406">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40 Years to 65 Years</a:t>
                      </a:r>
                      <a:endParaRPr lang="en-US" sz="220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Mature Adulthood</a:t>
                      </a:r>
                      <a:endParaRPr lang="en-US" sz="2200" dirty="0">
                        <a:latin typeface="Times New Roman" pitchFamily="18" charset="0"/>
                        <a:ea typeface="Times New Roman"/>
                        <a:cs typeface="Times New Roman" pitchFamily="18" charset="0"/>
                      </a:endParaRPr>
                    </a:p>
                  </a:txBody>
                  <a:tcPr marL="68580" marR="68580" marT="0" marB="0"/>
                </a:tc>
                <a:tc vMerge="1">
                  <a:txBody>
                    <a:bodyPr/>
                    <a:lstStyle/>
                    <a:p>
                      <a:endParaRPr lang="en-US"/>
                    </a:p>
                  </a:txBody>
                  <a:tcPr/>
                </a:tc>
              </a:tr>
              <a:tr h="555406">
                <a:tc>
                  <a:txBody>
                    <a:bodyPr/>
                    <a:lstStyle/>
                    <a:p>
                      <a:pPr marL="0" marR="0" algn="ctr">
                        <a:lnSpc>
                          <a:spcPct val="115000"/>
                        </a:lnSpc>
                        <a:spcBef>
                          <a:spcPts val="0"/>
                        </a:spcBef>
                        <a:spcAft>
                          <a:spcPts val="0"/>
                        </a:spcAft>
                      </a:pPr>
                      <a:r>
                        <a:rPr lang="en-IN" sz="2200" b="1">
                          <a:latin typeface="Times New Roman" pitchFamily="18" charset="0"/>
                          <a:ea typeface="Times New Roman"/>
                          <a:cs typeface="Times New Roman" pitchFamily="18" charset="0"/>
                        </a:rPr>
                        <a:t>Over 65 Years</a:t>
                      </a:r>
                      <a:endParaRPr lang="en-US" sz="220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2200" b="1" dirty="0">
                          <a:latin typeface="Times New Roman" pitchFamily="18" charset="0"/>
                          <a:ea typeface="Times New Roman"/>
                          <a:cs typeface="Times New Roman" pitchFamily="18" charset="0"/>
                        </a:rPr>
                        <a:t>Aged Adulthood</a:t>
                      </a:r>
                      <a:endParaRPr lang="en-US" sz="2200" dirty="0">
                        <a:latin typeface="Times New Roman" pitchFamily="18" charset="0"/>
                        <a:ea typeface="Times New Roman"/>
                        <a:cs typeface="Times New Roman" pitchFamily="18" charset="0"/>
                      </a:endParaRPr>
                    </a:p>
                  </a:txBody>
                  <a:tcPr marL="68580" marR="68580" marT="0" marB="0"/>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2000"/>
          </a:xfrm>
        </p:spPr>
        <p:txBody>
          <a:bodyPr>
            <a:noAutofit/>
          </a:bodyPr>
          <a:lstStyle/>
          <a:p>
            <a:r>
              <a:rPr lang="en-IN" sz="3200" b="1" dirty="0" smtClean="0"/>
              <a:t/>
            </a:r>
            <a:br>
              <a:rPr lang="en-IN" sz="3200" b="1" dirty="0" smtClean="0"/>
            </a:br>
            <a:r>
              <a:rPr lang="en-IN" sz="3200" b="1" dirty="0" smtClean="0"/>
              <a:t>Early </a:t>
            </a:r>
            <a:r>
              <a:rPr lang="en-IN" sz="3200" b="1" dirty="0"/>
              <a:t>Childhood (From 2Years to 6 Years)</a:t>
            </a:r>
            <a:r>
              <a:rPr lang="en-US" sz="3200" dirty="0"/>
              <a:t/>
            </a:r>
            <a:br>
              <a:rPr lang="en-US" sz="3200" dirty="0"/>
            </a:br>
            <a:endParaRPr lang="en-US" sz="3200" dirty="0"/>
          </a:p>
        </p:txBody>
      </p:sp>
      <p:sp>
        <p:nvSpPr>
          <p:cNvPr id="3" name="Subtitle 2"/>
          <p:cNvSpPr>
            <a:spLocks noGrp="1"/>
          </p:cNvSpPr>
          <p:nvPr>
            <p:ph type="subTitle" idx="1"/>
          </p:nvPr>
        </p:nvSpPr>
        <p:spPr>
          <a:xfrm>
            <a:off x="533400" y="1447800"/>
            <a:ext cx="7620000" cy="4191000"/>
          </a:xfrm>
        </p:spPr>
        <p:txBody>
          <a:bodyPr/>
          <a:lstStyle/>
          <a:p>
            <a:pPr algn="l"/>
            <a:r>
              <a:rPr lang="en-IN" b="1" dirty="0">
                <a:solidFill>
                  <a:schemeClr val="tx1"/>
                </a:solidFill>
              </a:rPr>
              <a:t>Educational </a:t>
            </a:r>
            <a:r>
              <a:rPr lang="en-IN" b="1" dirty="0" smtClean="0">
                <a:solidFill>
                  <a:schemeClr val="tx1"/>
                </a:solidFill>
              </a:rPr>
              <a:t>Implication</a:t>
            </a:r>
          </a:p>
          <a:p>
            <a:pPr marL="514350" lvl="0" indent="-514350" algn="l">
              <a:buFont typeface="+mj-lt"/>
              <a:buAutoNum type="arabicPeriod"/>
            </a:pPr>
            <a:r>
              <a:rPr lang="en-IN" b="1" dirty="0" smtClean="0">
                <a:solidFill>
                  <a:schemeClr val="tx1"/>
                </a:solidFill>
                <a:latin typeface="Times New Roman" pitchFamily="18" charset="0"/>
                <a:cs typeface="Times New Roman" pitchFamily="18" charset="0"/>
              </a:rPr>
              <a:t>Provision </a:t>
            </a:r>
            <a:r>
              <a:rPr lang="en-IN" b="1" dirty="0">
                <a:solidFill>
                  <a:schemeClr val="tx1"/>
                </a:solidFill>
                <a:latin typeface="Times New Roman" pitchFamily="18" charset="0"/>
                <a:cs typeface="Times New Roman" pitchFamily="18" charset="0"/>
              </a:rPr>
              <a:t>of Healthy Environment</a:t>
            </a:r>
            <a:endParaRPr lang="en-US" dirty="0">
              <a:solidFill>
                <a:schemeClr val="tx1"/>
              </a:solidFill>
              <a:latin typeface="Times New Roman" pitchFamily="18" charset="0"/>
              <a:cs typeface="Times New Roman" pitchFamily="18" charset="0"/>
            </a:endParaRPr>
          </a:p>
          <a:p>
            <a:pPr marL="514350" lvl="0" indent="-514350" algn="l">
              <a:buFont typeface="+mj-lt"/>
              <a:buAutoNum type="arabicPeriod"/>
            </a:pPr>
            <a:r>
              <a:rPr lang="en-IN" b="1" dirty="0" smtClean="0">
                <a:solidFill>
                  <a:schemeClr val="tx1"/>
                </a:solidFill>
                <a:latin typeface="Times New Roman" pitchFamily="18" charset="0"/>
                <a:cs typeface="Times New Roman" pitchFamily="18" charset="0"/>
              </a:rPr>
              <a:t> Rational </a:t>
            </a:r>
            <a:r>
              <a:rPr lang="en-IN" b="1" dirty="0">
                <a:solidFill>
                  <a:schemeClr val="tx1"/>
                </a:solidFill>
                <a:latin typeface="Times New Roman" pitchFamily="18" charset="0"/>
                <a:cs typeface="Times New Roman" pitchFamily="18" charset="0"/>
              </a:rPr>
              <a:t>Treatment</a:t>
            </a:r>
            <a:endParaRPr lang="en-US" dirty="0">
              <a:solidFill>
                <a:schemeClr val="tx1"/>
              </a:solidFill>
              <a:latin typeface="Times New Roman" pitchFamily="18" charset="0"/>
              <a:cs typeface="Times New Roman" pitchFamily="18" charset="0"/>
            </a:endParaRPr>
          </a:p>
          <a:p>
            <a:pPr marL="514350" lvl="0" indent="-514350" algn="l">
              <a:buFont typeface="+mj-lt"/>
              <a:buAutoNum type="arabicPeriod"/>
            </a:pPr>
            <a:r>
              <a:rPr lang="en-IN" b="1" dirty="0" smtClean="0">
                <a:solidFill>
                  <a:schemeClr val="tx1"/>
                </a:solidFill>
                <a:latin typeface="Times New Roman" pitchFamily="18" charset="0"/>
                <a:cs typeface="Times New Roman" pitchFamily="18" charset="0"/>
              </a:rPr>
              <a:t>  </a:t>
            </a:r>
            <a:r>
              <a:rPr lang="en-IN" b="1" dirty="0">
                <a:solidFill>
                  <a:schemeClr val="tx1"/>
                </a:solidFill>
                <a:latin typeface="Times New Roman" pitchFamily="18" charset="0"/>
                <a:cs typeface="Times New Roman" pitchFamily="18" charset="0"/>
              </a:rPr>
              <a:t>Satisfaction of Curiosity</a:t>
            </a:r>
            <a:endParaRPr lang="en-US" dirty="0">
              <a:solidFill>
                <a:schemeClr val="tx1"/>
              </a:solidFill>
              <a:latin typeface="Times New Roman" pitchFamily="18" charset="0"/>
              <a:cs typeface="Times New Roman" pitchFamily="18" charset="0"/>
            </a:endParaRPr>
          </a:p>
          <a:p>
            <a:pPr marL="514350" lvl="0" indent="-514350" algn="l">
              <a:buFont typeface="+mj-lt"/>
              <a:buAutoNum type="arabicPeriod"/>
            </a:pPr>
            <a:r>
              <a:rPr lang="en-IN" b="1" dirty="0">
                <a:solidFill>
                  <a:schemeClr val="tx1"/>
                </a:solidFill>
                <a:latin typeface="Times New Roman" pitchFamily="18" charset="0"/>
                <a:cs typeface="Times New Roman" pitchFamily="18" charset="0"/>
              </a:rPr>
              <a:t>Learning by Doing</a:t>
            </a:r>
            <a:endParaRPr lang="en-US" dirty="0">
              <a:solidFill>
                <a:schemeClr val="tx1"/>
              </a:solidFill>
              <a:latin typeface="Times New Roman" pitchFamily="18" charset="0"/>
              <a:cs typeface="Times New Roman" pitchFamily="18" charset="0"/>
            </a:endParaRPr>
          </a:p>
          <a:p>
            <a:pPr marL="514350" lvl="0" indent="-514350" algn="l">
              <a:buFont typeface="+mj-lt"/>
              <a:buAutoNum type="arabicPeriod"/>
            </a:pPr>
            <a:r>
              <a:rPr lang="en-IN" b="1" dirty="0">
                <a:solidFill>
                  <a:schemeClr val="tx1"/>
                </a:solidFill>
                <a:latin typeface="Times New Roman" pitchFamily="18" charset="0"/>
                <a:cs typeface="Times New Roman" pitchFamily="18" charset="0"/>
              </a:rPr>
              <a:t>Dynamic Methods of Teaching</a:t>
            </a:r>
            <a:endParaRPr lang="en-US" dirty="0">
              <a:solidFill>
                <a:schemeClr val="tx1"/>
              </a:solidFill>
              <a:latin typeface="Times New Roman" pitchFamily="18" charset="0"/>
              <a:cs typeface="Times New Roman" pitchFamily="18" charset="0"/>
            </a:endParaRPr>
          </a:p>
          <a:p>
            <a:pPr algn="l"/>
            <a:endParaRPr lang="en-US" b="1"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normAutofit fontScale="90000"/>
          </a:bodyPr>
          <a:lstStyle/>
          <a:p>
            <a:r>
              <a:rPr lang="en-IN" b="1" dirty="0" smtClean="0"/>
              <a:t/>
            </a:r>
            <a:br>
              <a:rPr lang="en-IN" b="1" dirty="0" smtClean="0"/>
            </a:br>
            <a:r>
              <a:rPr lang="en-IN" b="1" dirty="0" smtClean="0"/>
              <a:t>Late </a:t>
            </a:r>
            <a:r>
              <a:rPr lang="en-IN" b="1" dirty="0" smtClean="0"/>
              <a:t>Childhood (6Years to 14 Years)</a:t>
            </a:r>
            <a:r>
              <a:rPr lang="en-US" dirty="0" smtClean="0"/>
              <a:t/>
            </a:r>
            <a:br>
              <a:rPr lang="en-US" dirty="0" smtClean="0"/>
            </a:br>
            <a:endParaRPr lang="en-US" dirty="0"/>
          </a:p>
        </p:txBody>
      </p:sp>
      <p:sp>
        <p:nvSpPr>
          <p:cNvPr id="3" name="Subtitle 2"/>
          <p:cNvSpPr>
            <a:spLocks noGrp="1"/>
          </p:cNvSpPr>
          <p:nvPr>
            <p:ph type="subTitle" idx="1"/>
          </p:nvPr>
        </p:nvSpPr>
        <p:spPr>
          <a:xfrm>
            <a:off x="228600" y="1752600"/>
            <a:ext cx="8763000" cy="3886200"/>
          </a:xfrm>
        </p:spPr>
        <p:txBody>
          <a:bodyPr>
            <a:normAutofit/>
          </a:bodyPr>
          <a:lstStyle/>
          <a:p>
            <a:pPr algn="l"/>
            <a:r>
              <a:rPr lang="en-IN" sz="2800" b="1" dirty="0" smtClean="0">
                <a:solidFill>
                  <a:schemeClr val="tx1"/>
                </a:solidFill>
                <a:latin typeface="Times New Roman" pitchFamily="18" charset="0"/>
                <a:cs typeface="Times New Roman" pitchFamily="18" charset="0"/>
              </a:rPr>
              <a:t>Educational Implication</a:t>
            </a:r>
            <a:endParaRPr lang="en-US" sz="2800" b="1" dirty="0" smtClean="0">
              <a:solidFill>
                <a:schemeClr val="tx1"/>
              </a:solidFill>
              <a:latin typeface="Times New Roman" pitchFamily="18" charset="0"/>
              <a:cs typeface="Times New Roman" pitchFamily="18" charset="0"/>
            </a:endParaRPr>
          </a:p>
          <a:p>
            <a:pPr marL="514350" lvl="0" indent="-514350" algn="l">
              <a:buFont typeface="+mj-lt"/>
              <a:buAutoNum type="arabicPeriod"/>
            </a:pPr>
            <a:r>
              <a:rPr lang="en-IN" sz="2800" b="1" dirty="0" smtClean="0">
                <a:solidFill>
                  <a:schemeClr val="tx1"/>
                </a:solidFill>
                <a:latin typeface="Times New Roman" pitchFamily="18" charset="0"/>
                <a:cs typeface="Times New Roman" pitchFamily="18" charset="0"/>
              </a:rPr>
              <a:t>Child’s Individuality should be respected.</a:t>
            </a:r>
            <a:endParaRPr lang="en-US" sz="2800" b="1" dirty="0" smtClean="0">
              <a:solidFill>
                <a:schemeClr val="tx1"/>
              </a:solidFill>
              <a:latin typeface="Times New Roman" pitchFamily="18" charset="0"/>
              <a:cs typeface="Times New Roman" pitchFamily="18" charset="0"/>
            </a:endParaRPr>
          </a:p>
          <a:p>
            <a:pPr marL="514350" lvl="0" indent="-514350" algn="l">
              <a:buFont typeface="+mj-lt"/>
              <a:buAutoNum type="arabicPeriod"/>
            </a:pPr>
            <a:r>
              <a:rPr lang="en-IN" sz="2800" b="1" dirty="0" smtClean="0">
                <a:solidFill>
                  <a:schemeClr val="tx1"/>
                </a:solidFill>
                <a:latin typeface="Times New Roman" pitchFamily="18" charset="0"/>
                <a:cs typeface="Times New Roman" pitchFamily="18" charset="0"/>
              </a:rPr>
              <a:t>It should be kept in mind that each child is unique.</a:t>
            </a:r>
            <a:endParaRPr lang="en-US" sz="2800" b="1" dirty="0" smtClean="0">
              <a:solidFill>
                <a:schemeClr val="tx1"/>
              </a:solidFill>
              <a:latin typeface="Times New Roman" pitchFamily="18" charset="0"/>
              <a:cs typeface="Times New Roman" pitchFamily="18" charset="0"/>
            </a:endParaRPr>
          </a:p>
          <a:p>
            <a:pPr marL="514350" lvl="0" indent="-514350" algn="l">
              <a:buFont typeface="+mj-lt"/>
              <a:buAutoNum type="arabicPeriod"/>
            </a:pPr>
            <a:r>
              <a:rPr lang="en-IN" sz="2800" b="1" dirty="0" smtClean="0">
                <a:solidFill>
                  <a:schemeClr val="tx1"/>
                </a:solidFill>
                <a:latin typeface="Times New Roman" pitchFamily="18" charset="0"/>
                <a:cs typeface="Times New Roman" pitchFamily="18" charset="0"/>
              </a:rPr>
              <a:t>Co-curricular activities should be organised.</a:t>
            </a:r>
            <a:endParaRPr lang="en-US" sz="2800" b="1" dirty="0" smtClean="0">
              <a:solidFill>
                <a:schemeClr val="tx1"/>
              </a:solidFill>
              <a:latin typeface="Times New Roman" pitchFamily="18" charset="0"/>
              <a:cs typeface="Times New Roman" pitchFamily="18" charset="0"/>
            </a:endParaRPr>
          </a:p>
          <a:p>
            <a:pPr marL="514350" lvl="0" indent="-514350" algn="l">
              <a:buFont typeface="+mj-lt"/>
              <a:buAutoNum type="arabicPeriod"/>
            </a:pPr>
            <a:r>
              <a:rPr lang="en-IN" sz="2800" b="1" dirty="0" smtClean="0">
                <a:solidFill>
                  <a:schemeClr val="tx1"/>
                </a:solidFill>
                <a:latin typeface="Times New Roman" pitchFamily="18" charset="0"/>
                <a:cs typeface="Times New Roman" pitchFamily="18" charset="0"/>
              </a:rPr>
              <a:t> Group competition may be arranged. </a:t>
            </a:r>
            <a:endParaRPr lang="en-US" sz="2800" b="1" dirty="0" smtClean="0">
              <a:solidFill>
                <a:schemeClr val="tx1"/>
              </a:solidFill>
              <a:latin typeface="Times New Roman" pitchFamily="18" charset="0"/>
              <a:cs typeface="Times New Roman" pitchFamily="18" charset="0"/>
            </a:endParaRPr>
          </a:p>
          <a:p>
            <a:pPr marL="514350" lvl="0" indent="-514350" algn="l">
              <a:buFont typeface="+mj-lt"/>
              <a:buAutoNum type="arabicPeriod"/>
            </a:pPr>
            <a:r>
              <a:rPr lang="en-IN" sz="2800" b="1" dirty="0" smtClean="0">
                <a:solidFill>
                  <a:schemeClr val="tx1"/>
                </a:solidFill>
                <a:latin typeface="Times New Roman" pitchFamily="18" charset="0"/>
                <a:cs typeface="Times New Roman" pitchFamily="18" charset="0"/>
              </a:rPr>
              <a:t>Games should be regularly organised.</a:t>
            </a:r>
            <a:endParaRPr lang="en-US" sz="2800" b="1" dirty="0" smtClean="0">
              <a:solidFill>
                <a:schemeClr val="tx1"/>
              </a:solidFill>
              <a:latin typeface="Times New Roman" pitchFamily="18" charset="0"/>
              <a:cs typeface="Times New Roman" pitchFamily="18" charset="0"/>
            </a:endParaRPr>
          </a:p>
          <a:p>
            <a:pPr marL="514350" lvl="0" indent="-514350" algn="l">
              <a:buFont typeface="+mj-lt"/>
              <a:buAutoNum type="arabicPeriod"/>
            </a:pPr>
            <a:r>
              <a:rPr lang="en-IN" sz="2800" b="1" dirty="0" smtClean="0">
                <a:solidFill>
                  <a:schemeClr val="tx1"/>
                </a:solidFill>
                <a:latin typeface="Times New Roman" pitchFamily="18" charset="0"/>
                <a:cs typeface="Times New Roman" pitchFamily="18" charset="0"/>
              </a:rPr>
              <a:t>Creative talent should be developed. </a:t>
            </a:r>
            <a:endParaRPr lang="en-US" sz="2800" b="1" dirty="0" smtClean="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normAutofit fontScale="90000"/>
          </a:bodyPr>
          <a:lstStyle/>
          <a:p>
            <a:r>
              <a:rPr lang="en-IN" b="1" dirty="0" smtClean="0"/>
              <a:t>Adolescence (14 Years to 18 Years)</a:t>
            </a:r>
            <a:r>
              <a:rPr lang="en-US" dirty="0" smtClean="0"/>
              <a:t/>
            </a:r>
            <a:br>
              <a:rPr lang="en-US" dirty="0" smtClean="0"/>
            </a:br>
            <a:endParaRPr lang="en-US" dirty="0"/>
          </a:p>
        </p:txBody>
      </p:sp>
      <p:sp>
        <p:nvSpPr>
          <p:cNvPr id="3" name="Subtitle 2"/>
          <p:cNvSpPr>
            <a:spLocks noGrp="1"/>
          </p:cNvSpPr>
          <p:nvPr>
            <p:ph type="subTitle" idx="1"/>
          </p:nvPr>
        </p:nvSpPr>
        <p:spPr>
          <a:xfrm>
            <a:off x="762000" y="1219200"/>
            <a:ext cx="8001000" cy="5029200"/>
          </a:xfrm>
        </p:spPr>
        <p:txBody>
          <a:bodyPr>
            <a:normAutofit fontScale="92500" lnSpcReduction="20000"/>
          </a:bodyPr>
          <a:lstStyle/>
          <a:p>
            <a:pPr algn="l"/>
            <a:r>
              <a:rPr lang="en-IN" b="1" dirty="0" smtClean="0">
                <a:solidFill>
                  <a:schemeClr val="tx1"/>
                </a:solidFill>
              </a:rPr>
              <a:t>Educational Implication</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Compulsory physical exercises and games</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Monthly health check-up</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Provision of good library</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Organisation of clubs</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Guidance service</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Rational approach by the teacher</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Meeting fears of inadequacy</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No discrimination</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 Exercise and educational tours</a:t>
            </a:r>
            <a:endParaRPr lang="en-US" dirty="0" smtClean="0">
              <a:solidFill>
                <a:schemeClr val="tx1"/>
              </a:solidFill>
            </a:endParaRPr>
          </a:p>
          <a:p>
            <a:pPr marL="514350" lvl="0" indent="-514350" algn="l">
              <a:buFont typeface="+mj-lt"/>
              <a:buAutoNum type="arabicPeriod"/>
            </a:pPr>
            <a:r>
              <a:rPr lang="en-IN" b="1" dirty="0" smtClean="0">
                <a:solidFill>
                  <a:schemeClr val="tx1"/>
                </a:solidFill>
              </a:rPr>
              <a:t>Imparting sex education</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CascadeUp">
              <a:avLst/>
            </a:prstTxWarp>
            <a:noAutofit/>
          </a:bodyPr>
          <a:lstStyle/>
          <a:p>
            <a:r>
              <a:rPr lang="en-US" sz="9600" dirty="0" smtClean="0">
                <a:solidFill>
                  <a:srgbClr val="002060"/>
                </a:solidFill>
                <a:effectLst>
                  <a:glow rad="101600">
                    <a:schemeClr val="accent5">
                      <a:lumMod val="75000"/>
                      <a:alpha val="60000"/>
                    </a:schemeClr>
                  </a:glow>
                </a:effectLst>
              </a:rPr>
              <a:t>Thanks</a:t>
            </a:r>
            <a:endParaRPr lang="en-US" sz="9600" dirty="0">
              <a:solidFill>
                <a:srgbClr val="002060"/>
              </a:solidFill>
              <a:effectLst>
                <a:glow rad="101600">
                  <a:schemeClr val="accent5">
                    <a:lumMod val="75000"/>
                    <a:alpha val="60000"/>
                  </a:schemeClr>
                </a:glow>
              </a:effectLst>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486</Words>
  <Application>Microsoft Office PowerPoint</Application>
  <PresentationFormat>On-screen Show (4:3)</PresentationFormat>
  <Paragraphs>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Child Development</vt:lpstr>
      <vt:lpstr> The Differences between Growth and Development  </vt:lpstr>
      <vt:lpstr>Slide 3</vt:lpstr>
      <vt:lpstr> Stages of Development </vt:lpstr>
      <vt:lpstr> Early Childhood (From 2Years to 6 Years) </vt:lpstr>
      <vt:lpstr> Late Childhood (6Years to 14 Years) </vt:lpstr>
      <vt:lpstr>Adolescence (14 Years to 18 Years)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Development</dc:title>
  <dc:creator>Admin</dc:creator>
  <cp:lastModifiedBy>Admin</cp:lastModifiedBy>
  <cp:revision>17</cp:revision>
  <dcterms:created xsi:type="dcterms:W3CDTF">2015-07-15T02:48:36Z</dcterms:created>
  <dcterms:modified xsi:type="dcterms:W3CDTF">2015-07-15T06:55:20Z</dcterms:modified>
</cp:coreProperties>
</file>