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65" r:id="rId3"/>
    <p:sldId id="306" r:id="rId4"/>
    <p:sldId id="257" r:id="rId5"/>
    <p:sldId id="258" r:id="rId6"/>
    <p:sldId id="261" r:id="rId7"/>
    <p:sldId id="266" r:id="rId8"/>
    <p:sldId id="307" r:id="rId9"/>
    <p:sldId id="268" r:id="rId10"/>
    <p:sldId id="269" r:id="rId11"/>
    <p:sldId id="308" r:id="rId12"/>
    <p:sldId id="270" r:id="rId13"/>
    <p:sldId id="271" r:id="rId14"/>
    <p:sldId id="288" r:id="rId15"/>
    <p:sldId id="293" r:id="rId16"/>
    <p:sldId id="346" r:id="rId17"/>
    <p:sldId id="347" r:id="rId18"/>
    <p:sldId id="349" r:id="rId19"/>
    <p:sldId id="315" r:id="rId20"/>
    <p:sldId id="316" r:id="rId2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45" d="100"/>
          <a:sy n="45" d="100"/>
        </p:scale>
        <p:origin x="-1884" y="-6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930" y="-84"/>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63BFCF-3708-448A-8734-2276AD8AFCBF}"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IN"/>
        </a:p>
      </dgm:t>
    </dgm:pt>
    <dgm:pt modelId="{3E899FB7-F2AA-449F-A891-C6351DD87D47}">
      <dgm:prSet phldrT="[Text]" custT="1"/>
      <dgm:spPr/>
      <dgm:t>
        <a:bodyPr/>
        <a:lstStyle/>
        <a:p>
          <a:r>
            <a:rPr lang="en-US" sz="2800" b="1" dirty="0" smtClean="0">
              <a:solidFill>
                <a:srgbClr val="FFFF00"/>
              </a:solidFill>
            </a:rPr>
            <a:t>Item Construction</a:t>
          </a:r>
          <a:endParaRPr lang="en-IN" sz="2800" b="1" dirty="0">
            <a:solidFill>
              <a:srgbClr val="FFFF00"/>
            </a:solidFill>
          </a:endParaRPr>
        </a:p>
      </dgm:t>
    </dgm:pt>
    <dgm:pt modelId="{03C82530-A134-4C30-8DFB-5E906668346D}" type="parTrans" cxnId="{E21976D4-1962-4B5F-8A18-8CED59F0CBCF}">
      <dgm:prSet/>
      <dgm:spPr/>
      <dgm:t>
        <a:bodyPr/>
        <a:lstStyle/>
        <a:p>
          <a:endParaRPr lang="en-IN" sz="2800" b="1">
            <a:solidFill>
              <a:srgbClr val="FFFF00"/>
            </a:solidFill>
          </a:endParaRPr>
        </a:p>
      </dgm:t>
    </dgm:pt>
    <dgm:pt modelId="{3A60A22D-F194-49FC-9151-D1A7696E47A9}" type="sibTrans" cxnId="{E21976D4-1962-4B5F-8A18-8CED59F0CBCF}">
      <dgm:prSet/>
      <dgm:spPr/>
      <dgm:t>
        <a:bodyPr/>
        <a:lstStyle/>
        <a:p>
          <a:endParaRPr lang="en-IN" sz="2800" b="1">
            <a:solidFill>
              <a:srgbClr val="FFFF00"/>
            </a:solidFill>
          </a:endParaRPr>
        </a:p>
      </dgm:t>
    </dgm:pt>
    <dgm:pt modelId="{CE21A2FB-2873-40C5-BE34-DC283AF8AE6F}">
      <dgm:prSet phldrT="[Text]" custT="1"/>
      <dgm:spPr/>
      <dgm:t>
        <a:bodyPr/>
        <a:lstStyle/>
        <a:p>
          <a:r>
            <a:rPr lang="en-US" sz="2800" b="1" dirty="0" smtClean="0">
              <a:solidFill>
                <a:srgbClr val="FFFF00"/>
              </a:solidFill>
            </a:rPr>
            <a:t>Expert Opinion</a:t>
          </a:r>
          <a:endParaRPr lang="en-IN" sz="2800" b="1" dirty="0">
            <a:solidFill>
              <a:srgbClr val="FFFF00"/>
            </a:solidFill>
          </a:endParaRPr>
        </a:p>
      </dgm:t>
    </dgm:pt>
    <dgm:pt modelId="{7E48E368-AFF0-4894-BFE7-044C5DAF3E1F}" type="parTrans" cxnId="{4A93E375-9F92-45A1-A4E4-50CD1BDCE028}">
      <dgm:prSet/>
      <dgm:spPr/>
      <dgm:t>
        <a:bodyPr/>
        <a:lstStyle/>
        <a:p>
          <a:endParaRPr lang="en-IN" sz="2800" b="1">
            <a:solidFill>
              <a:srgbClr val="FFFF00"/>
            </a:solidFill>
          </a:endParaRPr>
        </a:p>
      </dgm:t>
    </dgm:pt>
    <dgm:pt modelId="{589732D2-1A22-4C20-A8D1-C753314A07BD}" type="sibTrans" cxnId="{4A93E375-9F92-45A1-A4E4-50CD1BDCE028}">
      <dgm:prSet/>
      <dgm:spPr/>
      <dgm:t>
        <a:bodyPr/>
        <a:lstStyle/>
        <a:p>
          <a:endParaRPr lang="en-IN" sz="2800" b="1">
            <a:solidFill>
              <a:srgbClr val="FFFF00"/>
            </a:solidFill>
          </a:endParaRPr>
        </a:p>
      </dgm:t>
    </dgm:pt>
    <dgm:pt modelId="{7C9D75C6-998A-49CA-B6D3-C5431CA51C10}">
      <dgm:prSet phldrT="[Text]" custT="1"/>
      <dgm:spPr/>
      <dgm:t>
        <a:bodyPr/>
        <a:lstStyle/>
        <a:p>
          <a:r>
            <a:rPr lang="en-US" sz="2800" b="1" dirty="0" smtClean="0">
              <a:solidFill>
                <a:srgbClr val="FFFF00"/>
              </a:solidFill>
            </a:rPr>
            <a:t>Pilot Study</a:t>
          </a:r>
          <a:endParaRPr lang="en-IN" sz="2800" b="1" dirty="0">
            <a:solidFill>
              <a:srgbClr val="FFFF00"/>
            </a:solidFill>
          </a:endParaRPr>
        </a:p>
      </dgm:t>
    </dgm:pt>
    <dgm:pt modelId="{E2400806-E977-435C-925E-6E2E653FF632}" type="parTrans" cxnId="{B2A848FF-4C0E-4766-B703-65C9267B2EB9}">
      <dgm:prSet/>
      <dgm:spPr/>
      <dgm:t>
        <a:bodyPr/>
        <a:lstStyle/>
        <a:p>
          <a:endParaRPr lang="en-IN" sz="2800" b="1">
            <a:solidFill>
              <a:srgbClr val="FFFF00"/>
            </a:solidFill>
          </a:endParaRPr>
        </a:p>
      </dgm:t>
    </dgm:pt>
    <dgm:pt modelId="{B80B40CA-C600-4DD5-B07A-3ABEAF763A08}" type="sibTrans" cxnId="{B2A848FF-4C0E-4766-B703-65C9267B2EB9}">
      <dgm:prSet/>
      <dgm:spPr/>
      <dgm:t>
        <a:bodyPr/>
        <a:lstStyle/>
        <a:p>
          <a:endParaRPr lang="en-IN" sz="2800" b="1">
            <a:solidFill>
              <a:srgbClr val="FFFF00"/>
            </a:solidFill>
          </a:endParaRPr>
        </a:p>
      </dgm:t>
    </dgm:pt>
    <dgm:pt modelId="{5BED9F99-D198-45CC-B429-5324E8E217B9}">
      <dgm:prSet phldrT="[Text]" custT="1"/>
      <dgm:spPr/>
      <dgm:t>
        <a:bodyPr/>
        <a:lstStyle/>
        <a:p>
          <a:r>
            <a:rPr lang="en-US" sz="2800" b="1" dirty="0" smtClean="0">
              <a:solidFill>
                <a:srgbClr val="FFFF00"/>
              </a:solidFill>
            </a:rPr>
            <a:t>Item Analysis</a:t>
          </a:r>
          <a:endParaRPr lang="en-IN" sz="2800" b="1" dirty="0">
            <a:solidFill>
              <a:srgbClr val="FFFF00"/>
            </a:solidFill>
          </a:endParaRPr>
        </a:p>
      </dgm:t>
    </dgm:pt>
    <dgm:pt modelId="{B85B9E27-AC98-4A40-B664-94C9CAAAE0EA}" type="parTrans" cxnId="{D7E9A94E-EF0C-430C-ADD1-BD2D339F52B8}">
      <dgm:prSet/>
      <dgm:spPr/>
      <dgm:t>
        <a:bodyPr/>
        <a:lstStyle/>
        <a:p>
          <a:endParaRPr lang="en-IN" sz="2800" b="1">
            <a:solidFill>
              <a:srgbClr val="FFFF00"/>
            </a:solidFill>
          </a:endParaRPr>
        </a:p>
      </dgm:t>
    </dgm:pt>
    <dgm:pt modelId="{BD16E4D5-2220-46D8-BC4B-3E9994413B63}" type="sibTrans" cxnId="{D7E9A94E-EF0C-430C-ADD1-BD2D339F52B8}">
      <dgm:prSet/>
      <dgm:spPr/>
      <dgm:t>
        <a:bodyPr/>
        <a:lstStyle/>
        <a:p>
          <a:endParaRPr lang="en-IN" sz="2800" b="1">
            <a:solidFill>
              <a:srgbClr val="FFFF00"/>
            </a:solidFill>
          </a:endParaRPr>
        </a:p>
      </dgm:t>
    </dgm:pt>
    <dgm:pt modelId="{8F1C0D38-CB48-4713-8515-77B9BC777637}">
      <dgm:prSet phldrT="[Text]" custT="1"/>
      <dgm:spPr/>
      <dgm:t>
        <a:bodyPr/>
        <a:lstStyle/>
        <a:p>
          <a:r>
            <a:rPr lang="en-US" sz="2800" b="1" dirty="0" smtClean="0">
              <a:solidFill>
                <a:srgbClr val="FFFF00"/>
              </a:solidFill>
            </a:rPr>
            <a:t>Norm Selection</a:t>
          </a:r>
          <a:endParaRPr lang="en-IN" sz="2800" b="1" dirty="0">
            <a:solidFill>
              <a:srgbClr val="FFFF00"/>
            </a:solidFill>
          </a:endParaRPr>
        </a:p>
      </dgm:t>
    </dgm:pt>
    <dgm:pt modelId="{EB0C54A4-531F-4330-83FD-9D63E1DE9D5B}" type="parTrans" cxnId="{50BE0831-CB5F-4A0B-BD45-F6E61BAC916A}">
      <dgm:prSet/>
      <dgm:spPr/>
      <dgm:t>
        <a:bodyPr/>
        <a:lstStyle/>
        <a:p>
          <a:endParaRPr lang="en-IN" sz="2800" b="1">
            <a:solidFill>
              <a:srgbClr val="FFFF00"/>
            </a:solidFill>
          </a:endParaRPr>
        </a:p>
      </dgm:t>
    </dgm:pt>
    <dgm:pt modelId="{EB4926B1-B5A3-435A-882C-3286670A59B5}" type="sibTrans" cxnId="{50BE0831-CB5F-4A0B-BD45-F6E61BAC916A}">
      <dgm:prSet/>
      <dgm:spPr/>
      <dgm:t>
        <a:bodyPr/>
        <a:lstStyle/>
        <a:p>
          <a:endParaRPr lang="en-IN" sz="2800" b="1">
            <a:solidFill>
              <a:srgbClr val="FFFF00"/>
            </a:solidFill>
          </a:endParaRPr>
        </a:p>
      </dgm:t>
    </dgm:pt>
    <dgm:pt modelId="{C1DB1ABB-7758-4808-ABAF-F5828B7B1D87}">
      <dgm:prSet phldrT="[Text]" custT="1"/>
      <dgm:spPr/>
      <dgm:t>
        <a:bodyPr/>
        <a:lstStyle/>
        <a:p>
          <a:r>
            <a:rPr lang="en-US" sz="2800" b="1" dirty="0" smtClean="0">
              <a:solidFill>
                <a:srgbClr val="FFFF00"/>
              </a:solidFill>
            </a:rPr>
            <a:t>Final form of the Scale</a:t>
          </a:r>
          <a:endParaRPr lang="en-IN" sz="2800" b="1" dirty="0">
            <a:solidFill>
              <a:srgbClr val="FFFF00"/>
            </a:solidFill>
          </a:endParaRPr>
        </a:p>
      </dgm:t>
    </dgm:pt>
    <dgm:pt modelId="{361C7FF0-A17D-4284-9751-F2A7F3272608}" type="parTrans" cxnId="{161D13F5-89CB-4A29-949C-CDD738F69898}">
      <dgm:prSet/>
      <dgm:spPr/>
      <dgm:t>
        <a:bodyPr/>
        <a:lstStyle/>
        <a:p>
          <a:endParaRPr lang="en-IN" sz="2800" b="1">
            <a:solidFill>
              <a:srgbClr val="FFFF00"/>
            </a:solidFill>
          </a:endParaRPr>
        </a:p>
      </dgm:t>
    </dgm:pt>
    <dgm:pt modelId="{33051B98-9CE8-4E97-9854-4BB349A7B158}" type="sibTrans" cxnId="{161D13F5-89CB-4A29-949C-CDD738F69898}">
      <dgm:prSet/>
      <dgm:spPr/>
      <dgm:t>
        <a:bodyPr/>
        <a:lstStyle/>
        <a:p>
          <a:endParaRPr lang="en-IN" sz="2800" b="1">
            <a:solidFill>
              <a:srgbClr val="FFFF00"/>
            </a:solidFill>
          </a:endParaRPr>
        </a:p>
      </dgm:t>
    </dgm:pt>
    <dgm:pt modelId="{820601E8-BBC9-47B4-B2D8-EFD3C32A48BB}">
      <dgm:prSet phldrT="[Text]" custT="1"/>
      <dgm:spPr/>
      <dgm:t>
        <a:bodyPr/>
        <a:lstStyle/>
        <a:p>
          <a:r>
            <a:rPr lang="en-US" sz="2800" b="1" dirty="0" smtClean="0">
              <a:solidFill>
                <a:srgbClr val="FFFF00"/>
              </a:solidFill>
            </a:rPr>
            <a:t>Validity and Reliability Test</a:t>
          </a:r>
          <a:endParaRPr lang="en-IN" sz="2800" b="1" dirty="0">
            <a:solidFill>
              <a:srgbClr val="FFFF00"/>
            </a:solidFill>
          </a:endParaRPr>
        </a:p>
      </dgm:t>
    </dgm:pt>
    <dgm:pt modelId="{E074E830-B7E9-4259-AD2A-5758F04780EC}" type="parTrans" cxnId="{D90B8A53-ED39-4004-AB2D-F3BAF6EB311C}">
      <dgm:prSet/>
      <dgm:spPr/>
      <dgm:t>
        <a:bodyPr/>
        <a:lstStyle/>
        <a:p>
          <a:endParaRPr lang="en-IN" sz="2800" b="1">
            <a:solidFill>
              <a:srgbClr val="FFFF00"/>
            </a:solidFill>
          </a:endParaRPr>
        </a:p>
      </dgm:t>
    </dgm:pt>
    <dgm:pt modelId="{DCB2B68A-0B4A-44AC-9BD6-263D02F1B19E}" type="sibTrans" cxnId="{D90B8A53-ED39-4004-AB2D-F3BAF6EB311C}">
      <dgm:prSet/>
      <dgm:spPr/>
      <dgm:t>
        <a:bodyPr/>
        <a:lstStyle/>
        <a:p>
          <a:endParaRPr lang="en-IN" sz="2800" b="1">
            <a:solidFill>
              <a:srgbClr val="FFFF00"/>
            </a:solidFill>
          </a:endParaRPr>
        </a:p>
      </dgm:t>
    </dgm:pt>
    <dgm:pt modelId="{71AD6B6B-59A9-4FAE-91FB-007A0E041D7C}" type="pres">
      <dgm:prSet presAssocID="{0163BFCF-3708-448A-8734-2276AD8AFCBF}" presName="Name0" presStyleCnt="0">
        <dgm:presLayoutVars>
          <dgm:dir/>
          <dgm:animLvl val="lvl"/>
          <dgm:resizeHandles val="exact"/>
        </dgm:presLayoutVars>
      </dgm:prSet>
      <dgm:spPr/>
      <dgm:t>
        <a:bodyPr/>
        <a:lstStyle/>
        <a:p>
          <a:endParaRPr lang="en-IN"/>
        </a:p>
      </dgm:t>
    </dgm:pt>
    <dgm:pt modelId="{1427F258-FF56-4C7B-812D-55AEDB0B8D2C}" type="pres">
      <dgm:prSet presAssocID="{820601E8-BBC9-47B4-B2D8-EFD3C32A48BB}" presName="boxAndChildren" presStyleCnt="0"/>
      <dgm:spPr/>
    </dgm:pt>
    <dgm:pt modelId="{4103E469-0F89-4D78-9F78-B6374DF29E79}" type="pres">
      <dgm:prSet presAssocID="{820601E8-BBC9-47B4-B2D8-EFD3C32A48BB}" presName="parentTextBox" presStyleLbl="node1" presStyleIdx="0" presStyleCnt="7"/>
      <dgm:spPr/>
      <dgm:t>
        <a:bodyPr/>
        <a:lstStyle/>
        <a:p>
          <a:endParaRPr lang="en-IN"/>
        </a:p>
      </dgm:t>
    </dgm:pt>
    <dgm:pt modelId="{515ADFBD-8D3D-4B47-8B6E-3DA76B4B39C5}" type="pres">
      <dgm:prSet presAssocID="{33051B98-9CE8-4E97-9854-4BB349A7B158}" presName="sp" presStyleCnt="0"/>
      <dgm:spPr/>
    </dgm:pt>
    <dgm:pt modelId="{95C35B53-3DBA-4BB1-B87E-E2F0214DE661}" type="pres">
      <dgm:prSet presAssocID="{C1DB1ABB-7758-4808-ABAF-F5828B7B1D87}" presName="arrowAndChildren" presStyleCnt="0"/>
      <dgm:spPr/>
    </dgm:pt>
    <dgm:pt modelId="{42C0C27D-D400-43B7-A902-28BDB37804C5}" type="pres">
      <dgm:prSet presAssocID="{C1DB1ABB-7758-4808-ABAF-F5828B7B1D87}" presName="parentTextArrow" presStyleLbl="node1" presStyleIdx="1" presStyleCnt="7"/>
      <dgm:spPr/>
      <dgm:t>
        <a:bodyPr/>
        <a:lstStyle/>
        <a:p>
          <a:endParaRPr lang="en-IN"/>
        </a:p>
      </dgm:t>
    </dgm:pt>
    <dgm:pt modelId="{F106E9AB-D69C-4BA0-820C-019E0E8D5F4D}" type="pres">
      <dgm:prSet presAssocID="{EB4926B1-B5A3-435A-882C-3286670A59B5}" presName="sp" presStyleCnt="0"/>
      <dgm:spPr/>
    </dgm:pt>
    <dgm:pt modelId="{79525456-8890-4386-9019-515757EC405C}" type="pres">
      <dgm:prSet presAssocID="{8F1C0D38-CB48-4713-8515-77B9BC777637}" presName="arrowAndChildren" presStyleCnt="0"/>
      <dgm:spPr/>
    </dgm:pt>
    <dgm:pt modelId="{D1C4B74F-DBE3-478C-A793-4CD6080BE09F}" type="pres">
      <dgm:prSet presAssocID="{8F1C0D38-CB48-4713-8515-77B9BC777637}" presName="parentTextArrow" presStyleLbl="node1" presStyleIdx="2" presStyleCnt="7"/>
      <dgm:spPr/>
      <dgm:t>
        <a:bodyPr/>
        <a:lstStyle/>
        <a:p>
          <a:endParaRPr lang="en-IN"/>
        </a:p>
      </dgm:t>
    </dgm:pt>
    <dgm:pt modelId="{34AF4A0C-00D8-4727-96E8-EBC8E89C23AF}" type="pres">
      <dgm:prSet presAssocID="{BD16E4D5-2220-46D8-BC4B-3E9994413B63}" presName="sp" presStyleCnt="0"/>
      <dgm:spPr/>
    </dgm:pt>
    <dgm:pt modelId="{0DAEEA3A-5C1F-4063-A880-26C5916DBA3B}" type="pres">
      <dgm:prSet presAssocID="{5BED9F99-D198-45CC-B429-5324E8E217B9}" presName="arrowAndChildren" presStyleCnt="0"/>
      <dgm:spPr/>
    </dgm:pt>
    <dgm:pt modelId="{D11CB834-9541-40B0-B37B-FD7C2E29CDF6}" type="pres">
      <dgm:prSet presAssocID="{5BED9F99-D198-45CC-B429-5324E8E217B9}" presName="parentTextArrow" presStyleLbl="node1" presStyleIdx="3" presStyleCnt="7"/>
      <dgm:spPr/>
      <dgm:t>
        <a:bodyPr/>
        <a:lstStyle/>
        <a:p>
          <a:endParaRPr lang="en-IN"/>
        </a:p>
      </dgm:t>
    </dgm:pt>
    <dgm:pt modelId="{9EB7C2C7-04CB-4683-AE19-A5B6AE54223E}" type="pres">
      <dgm:prSet presAssocID="{B80B40CA-C600-4DD5-B07A-3ABEAF763A08}" presName="sp" presStyleCnt="0"/>
      <dgm:spPr/>
    </dgm:pt>
    <dgm:pt modelId="{CCA3A41A-07FE-46B5-AFD5-F9DC050703C6}" type="pres">
      <dgm:prSet presAssocID="{7C9D75C6-998A-49CA-B6D3-C5431CA51C10}" presName="arrowAndChildren" presStyleCnt="0"/>
      <dgm:spPr/>
    </dgm:pt>
    <dgm:pt modelId="{921792B7-FA9D-4DCE-9BBF-5FD47F5815BB}" type="pres">
      <dgm:prSet presAssocID="{7C9D75C6-998A-49CA-B6D3-C5431CA51C10}" presName="parentTextArrow" presStyleLbl="node1" presStyleIdx="4" presStyleCnt="7"/>
      <dgm:spPr/>
      <dgm:t>
        <a:bodyPr/>
        <a:lstStyle/>
        <a:p>
          <a:endParaRPr lang="en-IN"/>
        </a:p>
      </dgm:t>
    </dgm:pt>
    <dgm:pt modelId="{405F4D69-B120-450B-B1CA-EC01E07E573B}" type="pres">
      <dgm:prSet presAssocID="{589732D2-1A22-4C20-A8D1-C753314A07BD}" presName="sp" presStyleCnt="0"/>
      <dgm:spPr/>
    </dgm:pt>
    <dgm:pt modelId="{380D5153-57AC-4F50-AC39-ABB4207637AE}" type="pres">
      <dgm:prSet presAssocID="{CE21A2FB-2873-40C5-BE34-DC283AF8AE6F}" presName="arrowAndChildren" presStyleCnt="0"/>
      <dgm:spPr/>
    </dgm:pt>
    <dgm:pt modelId="{574B3AA1-D3C3-4542-A459-436FE0795CA3}" type="pres">
      <dgm:prSet presAssocID="{CE21A2FB-2873-40C5-BE34-DC283AF8AE6F}" presName="parentTextArrow" presStyleLbl="node1" presStyleIdx="5" presStyleCnt="7"/>
      <dgm:spPr/>
      <dgm:t>
        <a:bodyPr/>
        <a:lstStyle/>
        <a:p>
          <a:endParaRPr lang="en-IN"/>
        </a:p>
      </dgm:t>
    </dgm:pt>
    <dgm:pt modelId="{7F54D5F2-764E-485F-ACC2-7C3E6C6EC4A2}" type="pres">
      <dgm:prSet presAssocID="{3A60A22D-F194-49FC-9151-D1A7696E47A9}" presName="sp" presStyleCnt="0"/>
      <dgm:spPr/>
    </dgm:pt>
    <dgm:pt modelId="{3DFCD923-15A5-4C7B-BEEC-EE5DFFFCEA10}" type="pres">
      <dgm:prSet presAssocID="{3E899FB7-F2AA-449F-A891-C6351DD87D47}" presName="arrowAndChildren" presStyleCnt="0"/>
      <dgm:spPr/>
    </dgm:pt>
    <dgm:pt modelId="{565E7C25-FCA8-487B-A0B3-38D38871370F}" type="pres">
      <dgm:prSet presAssocID="{3E899FB7-F2AA-449F-A891-C6351DD87D47}" presName="parentTextArrow" presStyleLbl="node1" presStyleIdx="6" presStyleCnt="7"/>
      <dgm:spPr/>
      <dgm:t>
        <a:bodyPr/>
        <a:lstStyle/>
        <a:p>
          <a:endParaRPr lang="en-IN"/>
        </a:p>
      </dgm:t>
    </dgm:pt>
  </dgm:ptLst>
  <dgm:cxnLst>
    <dgm:cxn modelId="{B2A848FF-4C0E-4766-B703-65C9267B2EB9}" srcId="{0163BFCF-3708-448A-8734-2276AD8AFCBF}" destId="{7C9D75C6-998A-49CA-B6D3-C5431CA51C10}" srcOrd="2" destOrd="0" parTransId="{E2400806-E977-435C-925E-6E2E653FF632}" sibTransId="{B80B40CA-C600-4DD5-B07A-3ABEAF763A08}"/>
    <dgm:cxn modelId="{E21976D4-1962-4B5F-8A18-8CED59F0CBCF}" srcId="{0163BFCF-3708-448A-8734-2276AD8AFCBF}" destId="{3E899FB7-F2AA-449F-A891-C6351DD87D47}" srcOrd="0" destOrd="0" parTransId="{03C82530-A134-4C30-8DFB-5E906668346D}" sibTransId="{3A60A22D-F194-49FC-9151-D1A7696E47A9}"/>
    <dgm:cxn modelId="{8055C692-4722-44D4-9770-8A0B309AA9C4}" type="presOf" srcId="{7C9D75C6-998A-49CA-B6D3-C5431CA51C10}" destId="{921792B7-FA9D-4DCE-9BBF-5FD47F5815BB}" srcOrd="0" destOrd="0" presId="urn:microsoft.com/office/officeart/2005/8/layout/process4"/>
    <dgm:cxn modelId="{D90B8A53-ED39-4004-AB2D-F3BAF6EB311C}" srcId="{0163BFCF-3708-448A-8734-2276AD8AFCBF}" destId="{820601E8-BBC9-47B4-B2D8-EFD3C32A48BB}" srcOrd="6" destOrd="0" parTransId="{E074E830-B7E9-4259-AD2A-5758F04780EC}" sibTransId="{DCB2B68A-0B4A-44AC-9BD6-263D02F1B19E}"/>
    <dgm:cxn modelId="{D7E9A94E-EF0C-430C-ADD1-BD2D339F52B8}" srcId="{0163BFCF-3708-448A-8734-2276AD8AFCBF}" destId="{5BED9F99-D198-45CC-B429-5324E8E217B9}" srcOrd="3" destOrd="0" parTransId="{B85B9E27-AC98-4A40-B664-94C9CAAAE0EA}" sibTransId="{BD16E4D5-2220-46D8-BC4B-3E9994413B63}"/>
    <dgm:cxn modelId="{C179F250-D3EC-417E-99EF-D26525AE6839}" type="presOf" srcId="{CE21A2FB-2873-40C5-BE34-DC283AF8AE6F}" destId="{574B3AA1-D3C3-4542-A459-436FE0795CA3}" srcOrd="0" destOrd="0" presId="urn:microsoft.com/office/officeart/2005/8/layout/process4"/>
    <dgm:cxn modelId="{4A93E375-9F92-45A1-A4E4-50CD1BDCE028}" srcId="{0163BFCF-3708-448A-8734-2276AD8AFCBF}" destId="{CE21A2FB-2873-40C5-BE34-DC283AF8AE6F}" srcOrd="1" destOrd="0" parTransId="{7E48E368-AFF0-4894-BFE7-044C5DAF3E1F}" sibTransId="{589732D2-1A22-4C20-A8D1-C753314A07BD}"/>
    <dgm:cxn modelId="{790F440D-1406-4D13-9B62-9A2F2614645C}" type="presOf" srcId="{820601E8-BBC9-47B4-B2D8-EFD3C32A48BB}" destId="{4103E469-0F89-4D78-9F78-B6374DF29E79}" srcOrd="0" destOrd="0" presId="urn:microsoft.com/office/officeart/2005/8/layout/process4"/>
    <dgm:cxn modelId="{AAFA1DBD-9230-4878-91D9-B24869FBB095}" type="presOf" srcId="{C1DB1ABB-7758-4808-ABAF-F5828B7B1D87}" destId="{42C0C27D-D400-43B7-A902-28BDB37804C5}" srcOrd="0" destOrd="0" presId="urn:microsoft.com/office/officeart/2005/8/layout/process4"/>
    <dgm:cxn modelId="{C26D5447-0036-44F3-BC25-D798359A9D0E}" type="presOf" srcId="{3E899FB7-F2AA-449F-A891-C6351DD87D47}" destId="{565E7C25-FCA8-487B-A0B3-38D38871370F}" srcOrd="0" destOrd="0" presId="urn:microsoft.com/office/officeart/2005/8/layout/process4"/>
    <dgm:cxn modelId="{50BE0831-CB5F-4A0B-BD45-F6E61BAC916A}" srcId="{0163BFCF-3708-448A-8734-2276AD8AFCBF}" destId="{8F1C0D38-CB48-4713-8515-77B9BC777637}" srcOrd="4" destOrd="0" parTransId="{EB0C54A4-531F-4330-83FD-9D63E1DE9D5B}" sibTransId="{EB4926B1-B5A3-435A-882C-3286670A59B5}"/>
    <dgm:cxn modelId="{5DB69C94-52F8-4302-8974-6A79CE4A7AD8}" type="presOf" srcId="{5BED9F99-D198-45CC-B429-5324E8E217B9}" destId="{D11CB834-9541-40B0-B37B-FD7C2E29CDF6}" srcOrd="0" destOrd="0" presId="urn:microsoft.com/office/officeart/2005/8/layout/process4"/>
    <dgm:cxn modelId="{161D13F5-89CB-4A29-949C-CDD738F69898}" srcId="{0163BFCF-3708-448A-8734-2276AD8AFCBF}" destId="{C1DB1ABB-7758-4808-ABAF-F5828B7B1D87}" srcOrd="5" destOrd="0" parTransId="{361C7FF0-A17D-4284-9751-F2A7F3272608}" sibTransId="{33051B98-9CE8-4E97-9854-4BB349A7B158}"/>
    <dgm:cxn modelId="{6C72B9BE-8810-409E-9809-8BC9046D6928}" type="presOf" srcId="{0163BFCF-3708-448A-8734-2276AD8AFCBF}" destId="{71AD6B6B-59A9-4FAE-91FB-007A0E041D7C}" srcOrd="0" destOrd="0" presId="urn:microsoft.com/office/officeart/2005/8/layout/process4"/>
    <dgm:cxn modelId="{6856249E-B6F1-4DA6-903F-7260DC0D9E34}" type="presOf" srcId="{8F1C0D38-CB48-4713-8515-77B9BC777637}" destId="{D1C4B74F-DBE3-478C-A793-4CD6080BE09F}" srcOrd="0" destOrd="0" presId="urn:microsoft.com/office/officeart/2005/8/layout/process4"/>
    <dgm:cxn modelId="{A4A47336-24EF-41E1-9116-407D2AEE1839}" type="presParOf" srcId="{71AD6B6B-59A9-4FAE-91FB-007A0E041D7C}" destId="{1427F258-FF56-4C7B-812D-55AEDB0B8D2C}" srcOrd="0" destOrd="0" presId="urn:microsoft.com/office/officeart/2005/8/layout/process4"/>
    <dgm:cxn modelId="{3E04718A-0610-4D9A-90E5-245EA660C837}" type="presParOf" srcId="{1427F258-FF56-4C7B-812D-55AEDB0B8D2C}" destId="{4103E469-0F89-4D78-9F78-B6374DF29E79}" srcOrd="0" destOrd="0" presId="urn:microsoft.com/office/officeart/2005/8/layout/process4"/>
    <dgm:cxn modelId="{14C68045-8A0F-49DE-AFCD-1E365E46E3AF}" type="presParOf" srcId="{71AD6B6B-59A9-4FAE-91FB-007A0E041D7C}" destId="{515ADFBD-8D3D-4B47-8B6E-3DA76B4B39C5}" srcOrd="1" destOrd="0" presId="urn:microsoft.com/office/officeart/2005/8/layout/process4"/>
    <dgm:cxn modelId="{B679BDEE-A0AA-484F-8131-1E7CD8BD0449}" type="presParOf" srcId="{71AD6B6B-59A9-4FAE-91FB-007A0E041D7C}" destId="{95C35B53-3DBA-4BB1-B87E-E2F0214DE661}" srcOrd="2" destOrd="0" presId="urn:microsoft.com/office/officeart/2005/8/layout/process4"/>
    <dgm:cxn modelId="{97B59A0B-F337-4EA8-82A2-CD5E1A7FCE57}" type="presParOf" srcId="{95C35B53-3DBA-4BB1-B87E-E2F0214DE661}" destId="{42C0C27D-D400-43B7-A902-28BDB37804C5}" srcOrd="0" destOrd="0" presId="urn:microsoft.com/office/officeart/2005/8/layout/process4"/>
    <dgm:cxn modelId="{E8010648-28EC-4751-A144-3C8CD676F4CD}" type="presParOf" srcId="{71AD6B6B-59A9-4FAE-91FB-007A0E041D7C}" destId="{F106E9AB-D69C-4BA0-820C-019E0E8D5F4D}" srcOrd="3" destOrd="0" presId="urn:microsoft.com/office/officeart/2005/8/layout/process4"/>
    <dgm:cxn modelId="{DBF302FB-2669-4526-BEF7-943828750045}" type="presParOf" srcId="{71AD6B6B-59A9-4FAE-91FB-007A0E041D7C}" destId="{79525456-8890-4386-9019-515757EC405C}" srcOrd="4" destOrd="0" presId="urn:microsoft.com/office/officeart/2005/8/layout/process4"/>
    <dgm:cxn modelId="{2015ABEA-55E6-4612-AEE2-070A79452F0D}" type="presParOf" srcId="{79525456-8890-4386-9019-515757EC405C}" destId="{D1C4B74F-DBE3-478C-A793-4CD6080BE09F}" srcOrd="0" destOrd="0" presId="urn:microsoft.com/office/officeart/2005/8/layout/process4"/>
    <dgm:cxn modelId="{E0EC4329-AC3D-4004-8B77-6357FB8524B3}" type="presParOf" srcId="{71AD6B6B-59A9-4FAE-91FB-007A0E041D7C}" destId="{34AF4A0C-00D8-4727-96E8-EBC8E89C23AF}" srcOrd="5" destOrd="0" presId="urn:microsoft.com/office/officeart/2005/8/layout/process4"/>
    <dgm:cxn modelId="{22D41897-404C-47A5-8EFA-F2F3638CAA56}" type="presParOf" srcId="{71AD6B6B-59A9-4FAE-91FB-007A0E041D7C}" destId="{0DAEEA3A-5C1F-4063-A880-26C5916DBA3B}" srcOrd="6" destOrd="0" presId="urn:microsoft.com/office/officeart/2005/8/layout/process4"/>
    <dgm:cxn modelId="{294BB41A-9AF6-4D5B-92D9-D9F0F7EB0972}" type="presParOf" srcId="{0DAEEA3A-5C1F-4063-A880-26C5916DBA3B}" destId="{D11CB834-9541-40B0-B37B-FD7C2E29CDF6}" srcOrd="0" destOrd="0" presId="urn:microsoft.com/office/officeart/2005/8/layout/process4"/>
    <dgm:cxn modelId="{1347806F-0F5F-4496-A4F8-EC73F1FE9BFC}" type="presParOf" srcId="{71AD6B6B-59A9-4FAE-91FB-007A0E041D7C}" destId="{9EB7C2C7-04CB-4683-AE19-A5B6AE54223E}" srcOrd="7" destOrd="0" presId="urn:microsoft.com/office/officeart/2005/8/layout/process4"/>
    <dgm:cxn modelId="{1D424344-4F38-4483-890C-5D8EBB1E984C}" type="presParOf" srcId="{71AD6B6B-59A9-4FAE-91FB-007A0E041D7C}" destId="{CCA3A41A-07FE-46B5-AFD5-F9DC050703C6}" srcOrd="8" destOrd="0" presId="urn:microsoft.com/office/officeart/2005/8/layout/process4"/>
    <dgm:cxn modelId="{C22AA50C-F930-4DB9-8490-89FBCC9494A9}" type="presParOf" srcId="{CCA3A41A-07FE-46B5-AFD5-F9DC050703C6}" destId="{921792B7-FA9D-4DCE-9BBF-5FD47F5815BB}" srcOrd="0" destOrd="0" presId="urn:microsoft.com/office/officeart/2005/8/layout/process4"/>
    <dgm:cxn modelId="{9D179F59-8D57-413E-839E-AF4DF6D38298}" type="presParOf" srcId="{71AD6B6B-59A9-4FAE-91FB-007A0E041D7C}" destId="{405F4D69-B120-450B-B1CA-EC01E07E573B}" srcOrd="9" destOrd="0" presId="urn:microsoft.com/office/officeart/2005/8/layout/process4"/>
    <dgm:cxn modelId="{4A2B5873-B0EE-453D-ADEB-82A7F2212723}" type="presParOf" srcId="{71AD6B6B-59A9-4FAE-91FB-007A0E041D7C}" destId="{380D5153-57AC-4F50-AC39-ABB4207637AE}" srcOrd="10" destOrd="0" presId="urn:microsoft.com/office/officeart/2005/8/layout/process4"/>
    <dgm:cxn modelId="{32E901B2-62CA-46F1-99EF-1A4C3E9561DD}" type="presParOf" srcId="{380D5153-57AC-4F50-AC39-ABB4207637AE}" destId="{574B3AA1-D3C3-4542-A459-436FE0795CA3}" srcOrd="0" destOrd="0" presId="urn:microsoft.com/office/officeart/2005/8/layout/process4"/>
    <dgm:cxn modelId="{4360F347-F697-42D1-B4C0-EDBEFC2C6983}" type="presParOf" srcId="{71AD6B6B-59A9-4FAE-91FB-007A0E041D7C}" destId="{7F54D5F2-764E-485F-ACC2-7C3E6C6EC4A2}" srcOrd="11" destOrd="0" presId="urn:microsoft.com/office/officeart/2005/8/layout/process4"/>
    <dgm:cxn modelId="{16773EFC-8219-4AEF-BBA0-2FF8F38D478A}" type="presParOf" srcId="{71AD6B6B-59A9-4FAE-91FB-007A0E041D7C}" destId="{3DFCD923-15A5-4C7B-BEEC-EE5DFFFCEA10}" srcOrd="12" destOrd="0" presId="urn:microsoft.com/office/officeart/2005/8/layout/process4"/>
    <dgm:cxn modelId="{401554F0-EFD0-4D59-BB8E-D00CAEF1BF1D}" type="presParOf" srcId="{3DFCD923-15A5-4C7B-BEEC-EE5DFFFCEA10}" destId="{565E7C25-FCA8-487B-A0B3-38D38871370F}" srcOrd="0" destOrd="0" presId="urn:microsoft.com/office/officeart/2005/8/layout/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FB07CB24-05EF-424A-BB34-A91C6AE0A447}" type="datetimeFigureOut">
              <a:rPr lang="en-US" smtClean="0"/>
              <a:pPr/>
              <a:t>22-Aug-16</a:t>
            </a:fld>
            <a:endParaRPr lang="en-IN"/>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28986F9F-7A14-4D12-AA7A-BF4FD6BEE14F}" type="slidenum">
              <a:rPr lang="en-IN" smtClean="0"/>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E3D3A8CF-B7FD-4AD1-8862-831B538171DC}" type="datetimeFigureOut">
              <a:rPr lang="en-US" smtClean="0"/>
              <a:pPr/>
              <a:t>22-Aug-16</a:t>
            </a:fld>
            <a:endParaRPr lang="en-IN"/>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B5A74F44-32FB-4BDF-8256-5E7492BDA8D4}"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B5A74F44-32FB-4BDF-8256-5E7492BDA8D4}" type="slidenum">
              <a:rPr lang="en-IN" smtClean="0"/>
              <a:pPr/>
              <a:t>2</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22-Aug-16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22-Aug-16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22-Aug-16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22-Aug-16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22-Aug-16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22-Aug-16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22-Aug-16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22-Aug-16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22-Aug-16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22-Aug-16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22-Aug-16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22-Aug-16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www.utne.com/interact/test_iq.html%20retrieved%20on%2011.08.201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838200"/>
            <a:ext cx="7315200" cy="523220"/>
          </a:xfrm>
          <a:prstGeom prst="rect">
            <a:avLst/>
          </a:prstGeom>
          <a:noFill/>
        </p:spPr>
        <p:txBody>
          <a:bodyPr wrap="square" rtlCol="0">
            <a:spAutoFit/>
          </a:bodyPr>
          <a:lstStyle/>
          <a:p>
            <a:pPr algn="ctr"/>
            <a:r>
              <a:rPr lang="en-US" sz="2800" b="1" dirty="0" smtClean="0"/>
              <a:t>ATTITUDE OF PROSPECTIVE </a:t>
            </a:r>
            <a:r>
              <a:rPr lang="en-US" sz="2800" b="1" dirty="0" smtClean="0"/>
              <a:t>TEACHERS</a:t>
            </a:r>
            <a:endParaRPr lang="en-IN" sz="2800" b="1" dirty="0"/>
          </a:p>
        </p:txBody>
      </p:sp>
      <p:sp>
        <p:nvSpPr>
          <p:cNvPr id="5" name="TextBox 4"/>
          <p:cNvSpPr txBox="1"/>
          <p:nvPr/>
        </p:nvSpPr>
        <p:spPr>
          <a:xfrm>
            <a:off x="838200" y="3581400"/>
            <a:ext cx="7696200" cy="1569660"/>
          </a:xfrm>
          <a:prstGeom prst="rect">
            <a:avLst/>
          </a:prstGeom>
          <a:noFill/>
        </p:spPr>
        <p:txBody>
          <a:bodyPr wrap="square" rtlCol="0">
            <a:spAutoFit/>
          </a:bodyPr>
          <a:lstStyle/>
          <a:p>
            <a:pPr algn="ctr"/>
            <a:r>
              <a:rPr lang="en-US" sz="2400" b="1" dirty="0" smtClean="0"/>
              <a:t>Dr. </a:t>
            </a:r>
            <a:r>
              <a:rPr lang="en-US" sz="2400" b="1" dirty="0" err="1" smtClean="0"/>
              <a:t>Aniruddha</a:t>
            </a:r>
            <a:r>
              <a:rPr lang="en-US" sz="2400" b="1" dirty="0" smtClean="0"/>
              <a:t> </a:t>
            </a:r>
            <a:r>
              <a:rPr lang="en-US" sz="2400" b="1" dirty="0" err="1" smtClean="0"/>
              <a:t>Chakraborty</a:t>
            </a:r>
            <a:endParaRPr lang="en-US" sz="2400" b="1" dirty="0" smtClean="0"/>
          </a:p>
          <a:p>
            <a:pPr algn="ctr"/>
            <a:r>
              <a:rPr lang="en-US" sz="2400" b="1" dirty="0" smtClean="0"/>
              <a:t>Associate Professor</a:t>
            </a:r>
            <a:endParaRPr lang="en-US" sz="2400" b="1" dirty="0" smtClean="0"/>
          </a:p>
          <a:p>
            <a:pPr algn="ctr"/>
            <a:endParaRPr lang="en-US" sz="2400" b="1" dirty="0" smtClean="0"/>
          </a:p>
          <a:p>
            <a:pPr algn="ctr"/>
            <a:endParaRPr lang="en-US" sz="24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56357"/>
            <a:ext cx="8229600" cy="5632311"/>
          </a:xfrm>
          <a:prstGeom prst="rect">
            <a:avLst/>
          </a:prstGeom>
        </p:spPr>
        <p:txBody>
          <a:bodyPr wrap="square">
            <a:spAutoFit/>
          </a:bodyPr>
          <a:lstStyle/>
          <a:p>
            <a:pPr algn="just"/>
            <a:r>
              <a:rPr lang="en-IN" sz="2400" b="1" dirty="0" smtClean="0"/>
              <a:t>“personality is a dynamic organization within the individual of those psychophysical systems that determine her/his unique adjustment to her/his environment”. (</a:t>
            </a:r>
            <a:r>
              <a:rPr lang="en-IN" sz="2400" b="1" dirty="0" err="1" smtClean="0"/>
              <a:t>Allport</a:t>
            </a:r>
            <a:r>
              <a:rPr lang="en-IN" sz="2400" b="1" dirty="0" smtClean="0"/>
              <a:t>, 1948) </a:t>
            </a:r>
          </a:p>
          <a:p>
            <a:pPr algn="just"/>
            <a:endParaRPr lang="en-IN" sz="2400" b="1" dirty="0" smtClean="0"/>
          </a:p>
          <a:p>
            <a:pPr algn="just"/>
            <a:r>
              <a:rPr lang="en-IN" sz="2400" b="1" dirty="0" smtClean="0"/>
              <a:t>“an individual’s personality then is his unique patterns of traits </a:t>
            </a:r>
            <a:r>
              <a:rPr lang="en-IN" sz="2400" b="1" baseline="-25000" dirty="0" smtClean="0"/>
              <a:t>-----</a:t>
            </a:r>
            <a:r>
              <a:rPr lang="en-IN" sz="2400" b="1" dirty="0" smtClean="0"/>
              <a:t> A trait is any distinguishable, relatively enduring way in which an individual differs from another”.  (Guilford , 1959) </a:t>
            </a:r>
          </a:p>
          <a:p>
            <a:pPr algn="just"/>
            <a:endParaRPr lang="en-IN" sz="2400" b="1" dirty="0" smtClean="0"/>
          </a:p>
          <a:p>
            <a:pPr algn="just"/>
            <a:r>
              <a:rPr lang="en-IN" sz="2400" b="1" dirty="0" smtClean="0"/>
              <a:t> “personality is that which permits a prediction of what a person will do in a given situation”.  (</a:t>
            </a:r>
            <a:r>
              <a:rPr lang="en-IN" sz="2400" b="1" dirty="0" err="1" smtClean="0"/>
              <a:t>Cattell</a:t>
            </a:r>
            <a:r>
              <a:rPr lang="en-IN" sz="2400" b="1" dirty="0" smtClean="0"/>
              <a:t> , 1950) </a:t>
            </a:r>
          </a:p>
          <a:p>
            <a:pPr algn="just"/>
            <a:endParaRPr lang="en-IN" sz="2400" b="1" dirty="0" smtClean="0"/>
          </a:p>
          <a:p>
            <a:pPr algn="just"/>
            <a:r>
              <a:rPr lang="en-IN" sz="2400" b="1" dirty="0" smtClean="0"/>
              <a:t> “personality as more or less stable and enduring organization of a person’s character, temperament, intellect and physique that determines person’s unique adjustment to the environment”. (</a:t>
            </a:r>
            <a:r>
              <a:rPr lang="en-IN" sz="2400" b="1" dirty="0" err="1" smtClean="0"/>
              <a:t>Eysenk</a:t>
            </a:r>
            <a:r>
              <a:rPr lang="en-IN" sz="2400" b="1" dirty="0" smtClean="0"/>
              <a:t>, 1971) </a:t>
            </a:r>
            <a:endParaRPr lang="en-US" sz="2400" b="1" dirty="0" smtClean="0"/>
          </a:p>
        </p:txBody>
      </p:sp>
      <p:sp>
        <p:nvSpPr>
          <p:cNvPr id="3" name="TextBox 2"/>
          <p:cNvSpPr txBox="1"/>
          <p:nvPr/>
        </p:nvSpPr>
        <p:spPr>
          <a:xfrm>
            <a:off x="1752600" y="304800"/>
            <a:ext cx="4343400" cy="523220"/>
          </a:xfrm>
          <a:prstGeom prst="rect">
            <a:avLst/>
          </a:prstGeom>
          <a:noFill/>
        </p:spPr>
        <p:txBody>
          <a:bodyPr wrap="square" rtlCol="0">
            <a:spAutoFit/>
          </a:bodyPr>
          <a:lstStyle/>
          <a:p>
            <a:pPr algn="ctr"/>
            <a:r>
              <a:rPr lang="en-US" sz="2800" b="1" dirty="0" smtClean="0">
                <a:solidFill>
                  <a:srgbClr val="C00000"/>
                </a:solidFill>
              </a:rPr>
              <a:t>PERSONALITY</a:t>
            </a:r>
            <a:endParaRPr lang="en-IN" sz="2800" b="1" dirty="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1905000"/>
            <a:ext cx="5715000" cy="3108543"/>
          </a:xfrm>
          <a:prstGeom prst="rect">
            <a:avLst/>
          </a:prstGeom>
        </p:spPr>
        <p:txBody>
          <a:bodyPr wrap="square">
            <a:spAutoFit/>
          </a:bodyPr>
          <a:lstStyle/>
          <a:p>
            <a:pPr algn="just"/>
            <a:r>
              <a:rPr lang="en-IN" sz="2800" b="1" dirty="0" smtClean="0"/>
              <a:t>One basic truth is that individual is unique and it is product of its own functioning. Common element of most definitions is that they stress need to understand the meaning of individual differences. </a:t>
            </a:r>
            <a:r>
              <a:rPr lang="en-IN" sz="2800" b="1" u="sng" dirty="0" smtClean="0">
                <a:solidFill>
                  <a:srgbClr val="C00000"/>
                </a:solidFill>
              </a:rPr>
              <a:t>Personality is what makes an individual unique</a:t>
            </a:r>
            <a:r>
              <a:rPr lang="en-IN" sz="2800" b="1" dirty="0" smtClean="0">
                <a:solidFill>
                  <a:srgbClr val="C00000"/>
                </a:solidFill>
              </a:rPr>
              <a:t>.</a:t>
            </a:r>
            <a:endParaRPr lang="en-IN" sz="2800" b="1" dirty="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200" y="381000"/>
            <a:ext cx="3601755" cy="523220"/>
          </a:xfrm>
          <a:prstGeom prst="rect">
            <a:avLst/>
          </a:prstGeom>
        </p:spPr>
        <p:txBody>
          <a:bodyPr wrap="none">
            <a:spAutoFit/>
          </a:bodyPr>
          <a:lstStyle/>
          <a:p>
            <a:r>
              <a:rPr lang="en-IN" sz="2800" b="1" dirty="0" smtClean="0">
                <a:solidFill>
                  <a:srgbClr val="C00000"/>
                </a:solidFill>
              </a:rPr>
              <a:t>Measuring Personality </a:t>
            </a:r>
            <a:endParaRPr lang="en-IN" sz="2800" dirty="0">
              <a:solidFill>
                <a:srgbClr val="C00000"/>
              </a:solidFill>
            </a:endParaRPr>
          </a:p>
        </p:txBody>
      </p:sp>
      <p:sp>
        <p:nvSpPr>
          <p:cNvPr id="3" name="TextBox 2"/>
          <p:cNvSpPr txBox="1"/>
          <p:nvPr/>
        </p:nvSpPr>
        <p:spPr>
          <a:xfrm>
            <a:off x="457200" y="1905000"/>
            <a:ext cx="8305800" cy="2246769"/>
          </a:xfrm>
          <a:prstGeom prst="rect">
            <a:avLst/>
          </a:prstGeom>
          <a:noFill/>
        </p:spPr>
        <p:txBody>
          <a:bodyPr wrap="square" rtlCol="0">
            <a:spAutoFit/>
          </a:bodyPr>
          <a:lstStyle/>
          <a:p>
            <a:pPr>
              <a:buFont typeface="Wingdings" pitchFamily="2" charset="2"/>
              <a:buChar char="Ø"/>
            </a:pPr>
            <a:r>
              <a:rPr lang="en-IN" sz="2800" b="1" dirty="0" smtClean="0"/>
              <a:t>Bell’s Adjustment Inventory</a:t>
            </a:r>
          </a:p>
          <a:p>
            <a:pPr>
              <a:buFont typeface="Wingdings" pitchFamily="2" charset="2"/>
              <a:buChar char="Ø"/>
            </a:pPr>
            <a:r>
              <a:rPr lang="en-IN" sz="2800" b="1" dirty="0" smtClean="0"/>
              <a:t>Minnesota Multiphase Personality Inventory (MMPI)</a:t>
            </a:r>
          </a:p>
          <a:p>
            <a:pPr>
              <a:buFont typeface="Wingdings" pitchFamily="2" charset="2"/>
              <a:buChar char="Ø"/>
            </a:pPr>
            <a:r>
              <a:rPr lang="en-IN" sz="2800" b="1" dirty="0" err="1" smtClean="0"/>
              <a:t>Cattell’s</a:t>
            </a:r>
            <a:r>
              <a:rPr lang="en-IN" sz="2800" b="1" dirty="0" smtClean="0"/>
              <a:t> 16 Personality Factor Questionnaire</a:t>
            </a:r>
          </a:p>
          <a:p>
            <a:pPr>
              <a:buFont typeface="Wingdings" pitchFamily="2" charset="2"/>
              <a:buChar char="Ø"/>
            </a:pPr>
            <a:r>
              <a:rPr lang="en-IN" sz="2800" b="1" dirty="0" smtClean="0"/>
              <a:t>Edwards Personal Preference Schedule (EPPS)</a:t>
            </a:r>
          </a:p>
          <a:p>
            <a:pPr>
              <a:buFont typeface="Wingdings" pitchFamily="2" charset="2"/>
              <a:buChar char="Ø"/>
            </a:pPr>
            <a:r>
              <a:rPr lang="en-IN" sz="2800" b="1" dirty="0" smtClean="0"/>
              <a:t>Big Five Inventory</a:t>
            </a:r>
            <a:endParaRPr lang="en-IN" sz="28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0"/>
            <a:ext cx="5631093" cy="523220"/>
          </a:xfrm>
          <a:prstGeom prst="rect">
            <a:avLst/>
          </a:prstGeom>
        </p:spPr>
        <p:txBody>
          <a:bodyPr wrap="none">
            <a:spAutoFit/>
          </a:bodyPr>
          <a:lstStyle/>
          <a:p>
            <a:pPr algn="ctr"/>
            <a:r>
              <a:rPr lang="en-IN" sz="2800" b="1" dirty="0" smtClean="0">
                <a:solidFill>
                  <a:srgbClr val="C00000"/>
                </a:solidFill>
              </a:rPr>
              <a:t>Operational definitions of the terms </a:t>
            </a:r>
            <a:endParaRPr lang="en-IN" sz="2800" dirty="0">
              <a:solidFill>
                <a:srgbClr val="C00000"/>
              </a:solidFill>
            </a:endParaRPr>
          </a:p>
        </p:txBody>
      </p:sp>
      <p:sp>
        <p:nvSpPr>
          <p:cNvPr id="3" name="TextBox 2"/>
          <p:cNvSpPr txBox="1"/>
          <p:nvPr/>
        </p:nvSpPr>
        <p:spPr>
          <a:xfrm>
            <a:off x="228600" y="533400"/>
            <a:ext cx="8915400" cy="6186309"/>
          </a:xfrm>
          <a:prstGeom prst="rect">
            <a:avLst/>
          </a:prstGeom>
          <a:noFill/>
        </p:spPr>
        <p:txBody>
          <a:bodyPr wrap="square" rtlCol="0">
            <a:spAutoFit/>
          </a:bodyPr>
          <a:lstStyle/>
          <a:p>
            <a:pPr lvl="0" algn="just">
              <a:lnSpc>
                <a:spcPct val="150000"/>
              </a:lnSpc>
              <a:buFont typeface="Wingdings" pitchFamily="2" charset="2"/>
              <a:buChar char="ü"/>
            </a:pPr>
            <a:r>
              <a:rPr lang="en-US" sz="2200" b="1" dirty="0" smtClean="0"/>
              <a:t>Prospective teachers are the All B.Ed. Trainees of the Teacher Education Institution of West Bengal.</a:t>
            </a:r>
          </a:p>
          <a:p>
            <a:pPr lvl="0" algn="just">
              <a:lnSpc>
                <a:spcPct val="150000"/>
              </a:lnSpc>
              <a:buFont typeface="Wingdings" pitchFamily="2" charset="2"/>
              <a:buChar char="ü"/>
            </a:pPr>
            <a:r>
              <a:rPr lang="en-US" sz="2200" b="1" dirty="0" smtClean="0"/>
              <a:t> Attitudes towards teaching profession is assessed in term of high, average or low by self constructed scale score.  </a:t>
            </a:r>
            <a:endParaRPr lang="en-IN" sz="2200" b="1" dirty="0" smtClean="0"/>
          </a:p>
          <a:p>
            <a:pPr lvl="0" algn="just">
              <a:buFont typeface="Wingdings" pitchFamily="2" charset="2"/>
              <a:buChar char="ü"/>
            </a:pPr>
            <a:endParaRPr lang="en-IN" sz="2200" b="1" dirty="0" smtClean="0"/>
          </a:p>
          <a:p>
            <a:pPr lvl="0" algn="just">
              <a:buFont typeface="Wingdings" pitchFamily="2" charset="2"/>
              <a:buChar char="ü"/>
            </a:pPr>
            <a:r>
              <a:rPr lang="en-IN" sz="2200" b="1" dirty="0" smtClean="0"/>
              <a:t>Emotional intelligence of prospective teachers is assessed in term of high, average or low by self constructed EI scale score.</a:t>
            </a:r>
          </a:p>
          <a:p>
            <a:pPr lvl="0" algn="just">
              <a:buFont typeface="Wingdings" pitchFamily="2" charset="2"/>
              <a:buChar char="ü"/>
            </a:pPr>
            <a:endParaRPr lang="en-IN" sz="2200" b="1" dirty="0" smtClean="0"/>
          </a:p>
          <a:p>
            <a:pPr lvl="0" algn="just">
              <a:buFont typeface="Wingdings" pitchFamily="2" charset="2"/>
              <a:buChar char="ü"/>
            </a:pPr>
            <a:r>
              <a:rPr lang="en-IN" sz="2200" b="1" dirty="0" smtClean="0"/>
              <a:t>Scores on Big Five Inventory questionnaire, with a high score indication a more favourable personality trait and a low score indicating a less favourable personality trait of prospective teachers.</a:t>
            </a:r>
          </a:p>
          <a:p>
            <a:pPr lvl="0" algn="just">
              <a:buFont typeface="Wingdings" pitchFamily="2" charset="2"/>
              <a:buChar char="ü"/>
            </a:pPr>
            <a:endParaRPr lang="en-IN" sz="2200" b="1" dirty="0" smtClean="0"/>
          </a:p>
          <a:p>
            <a:pPr algn="just">
              <a:buFont typeface="Wingdings" pitchFamily="2" charset="2"/>
              <a:buChar char="ü"/>
            </a:pPr>
            <a:r>
              <a:rPr lang="en-IN" sz="2200" b="1" dirty="0" smtClean="0"/>
              <a:t>Gender is represented as male and female prospective teachers.</a:t>
            </a:r>
          </a:p>
          <a:p>
            <a:pPr algn="just"/>
            <a:r>
              <a:rPr lang="en-IN" sz="2200" b="1" dirty="0" smtClean="0"/>
              <a:t> </a:t>
            </a:r>
          </a:p>
          <a:p>
            <a:pPr algn="just">
              <a:buFont typeface="Wingdings" pitchFamily="2" charset="2"/>
              <a:buChar char="ü"/>
            </a:pPr>
            <a:r>
              <a:rPr lang="en-IN" sz="2200" b="1" dirty="0" smtClean="0"/>
              <a:t>Relation means the effect of independent variables into dependent variables</a:t>
            </a:r>
            <a:endParaRPr lang="en-IN" sz="22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0"/>
            <a:ext cx="4408836" cy="523220"/>
          </a:xfrm>
          <a:prstGeom prst="rect">
            <a:avLst/>
          </a:prstGeom>
        </p:spPr>
        <p:txBody>
          <a:bodyPr wrap="none">
            <a:spAutoFit/>
          </a:bodyPr>
          <a:lstStyle/>
          <a:p>
            <a:r>
              <a:rPr lang="en-GB" sz="2800" b="1" dirty="0" smtClean="0">
                <a:solidFill>
                  <a:srgbClr val="C00000"/>
                </a:solidFill>
              </a:rPr>
              <a:t>Development of</a:t>
            </a:r>
            <a:r>
              <a:rPr lang="en-GB" sz="2800" dirty="0" smtClean="0">
                <a:solidFill>
                  <a:srgbClr val="C00000"/>
                </a:solidFill>
              </a:rPr>
              <a:t> </a:t>
            </a:r>
            <a:r>
              <a:rPr lang="en-IN" sz="2800" b="1" dirty="0" smtClean="0">
                <a:solidFill>
                  <a:srgbClr val="C00000"/>
                </a:solidFill>
              </a:rPr>
              <a:t>Instrument </a:t>
            </a:r>
            <a:endParaRPr lang="en-IN" sz="2800" dirty="0">
              <a:solidFill>
                <a:srgbClr val="C00000"/>
              </a:solidFill>
            </a:endParaRPr>
          </a:p>
        </p:txBody>
      </p:sp>
      <p:graphicFrame>
        <p:nvGraphicFramePr>
          <p:cNvPr id="6" name="Diagram 5"/>
          <p:cNvGraphicFramePr/>
          <p:nvPr/>
        </p:nvGraphicFramePr>
        <p:xfrm>
          <a:off x="533400" y="762000"/>
          <a:ext cx="82296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457200"/>
            <a:ext cx="7010400" cy="523220"/>
          </a:xfrm>
          <a:prstGeom prst="rect">
            <a:avLst/>
          </a:prstGeom>
          <a:noFill/>
        </p:spPr>
        <p:txBody>
          <a:bodyPr wrap="square" rtlCol="0">
            <a:spAutoFit/>
          </a:bodyPr>
          <a:lstStyle/>
          <a:p>
            <a:r>
              <a:rPr lang="en-IN" sz="2800" b="1" dirty="0" smtClean="0">
                <a:solidFill>
                  <a:srgbClr val="C00000"/>
                </a:solidFill>
              </a:rPr>
              <a:t>Components of Emotional Intelligence Scale</a:t>
            </a:r>
            <a:endParaRPr lang="en-IN" sz="2800" dirty="0">
              <a:solidFill>
                <a:srgbClr val="C00000"/>
              </a:solidFill>
            </a:endParaRPr>
          </a:p>
        </p:txBody>
      </p:sp>
      <p:sp>
        <p:nvSpPr>
          <p:cNvPr id="4" name="TextBox 3"/>
          <p:cNvSpPr txBox="1"/>
          <p:nvPr/>
        </p:nvSpPr>
        <p:spPr>
          <a:xfrm>
            <a:off x="685800" y="1295400"/>
            <a:ext cx="7772400" cy="5262979"/>
          </a:xfrm>
          <a:prstGeom prst="rect">
            <a:avLst/>
          </a:prstGeom>
          <a:noFill/>
        </p:spPr>
        <p:txBody>
          <a:bodyPr wrap="square" rtlCol="0">
            <a:spAutoFit/>
          </a:bodyPr>
          <a:lstStyle/>
          <a:p>
            <a:pPr algn="just">
              <a:buFont typeface="Wingdings" pitchFamily="2" charset="2"/>
              <a:buChar char="ü"/>
            </a:pPr>
            <a:r>
              <a:rPr lang="en-IN" sz="2800" b="1" dirty="0" smtClean="0"/>
              <a:t>Personal competencies determine how we manage ourselves. </a:t>
            </a:r>
          </a:p>
          <a:p>
            <a:pPr algn="just"/>
            <a:endParaRPr lang="en-IN" sz="2800" b="1" dirty="0" smtClean="0"/>
          </a:p>
          <a:p>
            <a:pPr algn="just">
              <a:buFont typeface="Wingdings" pitchFamily="2" charset="2"/>
              <a:buChar char="ü"/>
            </a:pPr>
            <a:r>
              <a:rPr lang="en-IN" sz="2800" b="1" dirty="0" smtClean="0"/>
              <a:t>Social competencies determine how we handle relationship. </a:t>
            </a:r>
          </a:p>
          <a:p>
            <a:pPr algn="just"/>
            <a:endParaRPr lang="en-IN" sz="2800" b="1" dirty="0" smtClean="0"/>
          </a:p>
          <a:p>
            <a:pPr algn="just">
              <a:buFont typeface="Wingdings" pitchFamily="2" charset="2"/>
              <a:buChar char="ü"/>
            </a:pPr>
            <a:r>
              <a:rPr lang="en-IN" sz="2800" b="1" dirty="0" smtClean="0"/>
              <a:t>Personal competencies are categorized under the dimensions namely; self-awareness, self-regulations and self-motivation</a:t>
            </a:r>
          </a:p>
          <a:p>
            <a:pPr algn="just"/>
            <a:endParaRPr lang="en-IN" sz="2800" b="1" dirty="0" smtClean="0"/>
          </a:p>
          <a:p>
            <a:pPr algn="just">
              <a:buFont typeface="Wingdings" pitchFamily="2" charset="2"/>
              <a:buChar char="ü"/>
            </a:pPr>
            <a:r>
              <a:rPr lang="en-IN" sz="2800" b="1" dirty="0" smtClean="0"/>
              <a:t>social competencies are categorized under two dimensions namely; empathy and social skills. </a:t>
            </a:r>
            <a:endParaRPr lang="en-IN" sz="2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124200" y="304800"/>
            <a:ext cx="2590800" cy="523220"/>
          </a:xfrm>
          <a:prstGeom prst="rect">
            <a:avLst/>
          </a:prstGeom>
          <a:noFill/>
          <a:ln w="9525">
            <a:noFill/>
            <a:miter lim="800000"/>
            <a:headEnd/>
            <a:tailEnd/>
          </a:ln>
        </p:spPr>
        <p:txBody>
          <a:bodyPr wrap="square" anchor="ctr">
            <a:spAutoFit/>
          </a:bodyPr>
          <a:lstStyle/>
          <a:p>
            <a:pPr algn="ctr"/>
            <a:r>
              <a:rPr lang="en-US" sz="2800" b="1" dirty="0">
                <a:solidFill>
                  <a:srgbClr val="FF0000"/>
                </a:solidFill>
                <a:latin typeface="Calibri" pitchFamily="34" charset="0"/>
                <a:cs typeface="Times New Roman" pitchFamily="18" charset="0"/>
              </a:rPr>
              <a:t>Gender variable</a:t>
            </a:r>
            <a:endParaRPr lang="en-US" sz="4000" dirty="0">
              <a:solidFill>
                <a:srgbClr val="FF0000"/>
              </a:solidFill>
              <a:latin typeface="Calibri" pitchFamily="34" charset="0"/>
            </a:endParaRPr>
          </a:p>
        </p:txBody>
      </p:sp>
      <p:sp>
        <p:nvSpPr>
          <p:cNvPr id="3" name="Rectangle 2"/>
          <p:cNvSpPr>
            <a:spLocks noChangeArrowheads="1"/>
          </p:cNvSpPr>
          <p:nvPr/>
        </p:nvSpPr>
        <p:spPr bwMode="auto">
          <a:xfrm>
            <a:off x="609600" y="990600"/>
            <a:ext cx="8077200" cy="4985980"/>
          </a:xfrm>
          <a:prstGeom prst="rect">
            <a:avLst/>
          </a:prstGeom>
          <a:noFill/>
          <a:ln w="9525">
            <a:noFill/>
            <a:miter lim="800000"/>
            <a:headEnd/>
            <a:tailEnd/>
          </a:ln>
        </p:spPr>
        <p:txBody>
          <a:bodyPr>
            <a:spAutoFit/>
          </a:bodyPr>
          <a:lstStyle/>
          <a:p>
            <a:pPr algn="just"/>
            <a:r>
              <a:rPr lang="en-IN" sz="2000" b="1" dirty="0"/>
              <a:t>Finding shows that mean value female prospective teachers are 282.84 and mean value of male prospective teachers are 277.13. So the mean difference is in favour of female prospective teachers are 5.71. Also a significant difference exists among the male and female prospective teachers’ attitude towards teaching profession. So it is concluded that female prospective teachers have more favourable attitude towards teaching profession than their male counterpart. </a:t>
            </a:r>
          </a:p>
          <a:p>
            <a:pPr algn="just"/>
            <a:endParaRPr lang="en-US" sz="2000" b="1" dirty="0"/>
          </a:p>
          <a:p>
            <a:pPr algn="just"/>
            <a:endParaRPr lang="en-IN" sz="2000" b="1" dirty="0"/>
          </a:p>
          <a:p>
            <a:pPr algn="just"/>
            <a:r>
              <a:rPr lang="en-IN" sz="2000" b="1" dirty="0"/>
              <a:t>This finding can be interpreted as an indicator of the fact that compared to the past, the profession of teaching, especially at secondary school level, is gradually becoming a profession for females every passing day. Generally females are more sympathetic and caring to the children in respect to males due to their natural phenomenon. This attribute is also reflects on the present study.</a:t>
            </a:r>
          </a:p>
          <a:p>
            <a:pPr algn="just"/>
            <a:endParaRPr lang="en-IN" sz="20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09800" y="381000"/>
            <a:ext cx="4792530" cy="523220"/>
          </a:xfrm>
          <a:prstGeom prst="rect">
            <a:avLst/>
          </a:prstGeom>
          <a:noFill/>
          <a:ln w="9525">
            <a:noFill/>
            <a:miter lim="800000"/>
            <a:headEnd/>
            <a:tailEnd/>
          </a:ln>
        </p:spPr>
        <p:txBody>
          <a:bodyPr wrap="none">
            <a:spAutoFit/>
          </a:bodyPr>
          <a:lstStyle/>
          <a:p>
            <a:r>
              <a:rPr lang="en-IN" sz="2800" b="1" dirty="0">
                <a:solidFill>
                  <a:srgbClr val="FF0000"/>
                </a:solidFill>
              </a:rPr>
              <a:t>Emotional Intelligence variable</a:t>
            </a:r>
            <a:endParaRPr lang="en-IN" sz="2800" dirty="0">
              <a:solidFill>
                <a:srgbClr val="FF0000"/>
              </a:solidFill>
            </a:endParaRPr>
          </a:p>
        </p:txBody>
      </p:sp>
      <p:sp>
        <p:nvSpPr>
          <p:cNvPr id="3" name="Rectangle 2"/>
          <p:cNvSpPr>
            <a:spLocks noChangeArrowheads="1"/>
          </p:cNvSpPr>
          <p:nvPr/>
        </p:nvSpPr>
        <p:spPr bwMode="auto">
          <a:xfrm>
            <a:off x="762000" y="1524000"/>
            <a:ext cx="7924800" cy="4154984"/>
          </a:xfrm>
          <a:prstGeom prst="rect">
            <a:avLst/>
          </a:prstGeom>
          <a:noFill/>
          <a:ln w="9525">
            <a:noFill/>
            <a:miter lim="800000"/>
            <a:headEnd/>
            <a:tailEnd/>
          </a:ln>
        </p:spPr>
        <p:txBody>
          <a:bodyPr>
            <a:spAutoFit/>
          </a:bodyPr>
          <a:lstStyle/>
          <a:p>
            <a:pPr algn="just"/>
            <a:r>
              <a:rPr lang="en-IN" sz="2400" b="1" dirty="0"/>
              <a:t>The mean value of high, average and low emotional intelligent prospective teachers’ attitude towards teaching profession are 280.13, 279.68 and 280.00 respectively. It implies that high emotional intelligent prospective teachers have somehow little bit more favourable attitude towards teaching profession. But it is not significant at all. The results shows that pair of three levels of emotional intelligent prospective teachers’ attitude do not differ significantly towards teaching profession. </a:t>
            </a:r>
          </a:p>
          <a:p>
            <a:pPr algn="just"/>
            <a:endParaRPr lang="en-US" sz="2400" b="1" dirty="0"/>
          </a:p>
          <a:p>
            <a:pPr algn="just"/>
            <a:endParaRPr lang="en-IN" sz="24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
          <p:cNvSpPr>
            <a:spLocks noChangeArrowheads="1"/>
          </p:cNvSpPr>
          <p:nvPr/>
        </p:nvSpPr>
        <p:spPr bwMode="auto">
          <a:xfrm>
            <a:off x="2971800" y="304800"/>
            <a:ext cx="3892861" cy="523220"/>
          </a:xfrm>
          <a:prstGeom prst="rect">
            <a:avLst/>
          </a:prstGeom>
          <a:noFill/>
          <a:ln w="9525">
            <a:noFill/>
            <a:miter lim="800000"/>
            <a:headEnd/>
            <a:tailEnd/>
          </a:ln>
        </p:spPr>
        <p:txBody>
          <a:bodyPr wrap="none">
            <a:spAutoFit/>
          </a:bodyPr>
          <a:lstStyle/>
          <a:p>
            <a:r>
              <a:rPr lang="en-IN" sz="2800" b="1" dirty="0">
                <a:solidFill>
                  <a:srgbClr val="FF0000"/>
                </a:solidFill>
              </a:rPr>
              <a:t>Big five personality traits</a:t>
            </a:r>
            <a:endParaRPr lang="en-IN" sz="2800" dirty="0">
              <a:solidFill>
                <a:srgbClr val="FF0000"/>
              </a:solidFill>
            </a:endParaRPr>
          </a:p>
        </p:txBody>
      </p:sp>
      <p:sp>
        <p:nvSpPr>
          <p:cNvPr id="69635" name="Rectangle 2"/>
          <p:cNvSpPr>
            <a:spLocks noChangeArrowheads="1"/>
          </p:cNvSpPr>
          <p:nvPr/>
        </p:nvSpPr>
        <p:spPr bwMode="auto">
          <a:xfrm>
            <a:off x="457200" y="914400"/>
            <a:ext cx="8305800" cy="5324535"/>
          </a:xfrm>
          <a:prstGeom prst="rect">
            <a:avLst/>
          </a:prstGeom>
          <a:noFill/>
          <a:ln w="9525">
            <a:noFill/>
            <a:miter lim="800000"/>
            <a:headEnd/>
            <a:tailEnd/>
          </a:ln>
        </p:spPr>
        <p:txBody>
          <a:bodyPr>
            <a:spAutoFit/>
          </a:bodyPr>
          <a:lstStyle/>
          <a:p>
            <a:pPr algn="just"/>
            <a:r>
              <a:rPr lang="en-IN" sz="2000" b="1" dirty="0"/>
              <a:t>In the present study mean values of prospective teachers those who are belonging to the five different personality traits in relation to attitude towards teaching profession are found 289.15 for extroversion trait, 291.94 for agreeableness trait, 289.94 for conscientiousness trait, 277.81 for neurotic trait and 287.41 for openness trait. Arranging as per descending order in respect to mean values of the five different traits the sequence is as follows: </a:t>
            </a:r>
            <a:endParaRPr lang="en-IN" sz="2000" b="1" dirty="0" smtClean="0"/>
          </a:p>
          <a:p>
            <a:pPr algn="just"/>
            <a:r>
              <a:rPr lang="en-IN" sz="2000" b="1" dirty="0" smtClean="0"/>
              <a:t>agreeableness </a:t>
            </a:r>
            <a:r>
              <a:rPr lang="en-IN" sz="2000" b="1" dirty="0"/>
              <a:t>&gt; conscientiousness &gt; extroversion &gt; openness &gt; neuroticism. </a:t>
            </a:r>
          </a:p>
          <a:p>
            <a:pPr algn="just"/>
            <a:endParaRPr lang="en-US" sz="2000" b="1" dirty="0"/>
          </a:p>
          <a:p>
            <a:pPr algn="just"/>
            <a:r>
              <a:rPr lang="en-IN" sz="2000" b="1" dirty="0"/>
              <a:t>In the present study the prospective teachers are scored higher in comparison to agreeableness trait with neuroticism trait. It is also found from the statistical analysis of the collected data that the prospective teachers with the neuroticism personality traits have significant differences having with the other four personality traits in the direction of attitude towards teaching profession. That means prospective teachers having neuroticism personality trait show less favourable attitude towards teaching profession in comparison to other four personality traits.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304800"/>
            <a:ext cx="3200400" cy="523220"/>
          </a:xfrm>
          <a:prstGeom prst="rect">
            <a:avLst/>
          </a:prstGeom>
          <a:noFill/>
        </p:spPr>
        <p:txBody>
          <a:bodyPr wrap="square" rtlCol="0">
            <a:spAutoFit/>
          </a:bodyPr>
          <a:lstStyle/>
          <a:p>
            <a:pPr algn="ctr"/>
            <a:r>
              <a:rPr lang="en-US" sz="2800" b="1" dirty="0" smtClean="0">
                <a:solidFill>
                  <a:srgbClr val="C00000"/>
                </a:solidFill>
              </a:rPr>
              <a:t>References</a:t>
            </a:r>
            <a:endParaRPr lang="en-IN" sz="2800" b="1" dirty="0">
              <a:solidFill>
                <a:srgbClr val="C00000"/>
              </a:solidFill>
            </a:endParaRPr>
          </a:p>
        </p:txBody>
      </p:sp>
      <p:sp>
        <p:nvSpPr>
          <p:cNvPr id="4" name="TextBox 3"/>
          <p:cNvSpPr txBox="1"/>
          <p:nvPr/>
        </p:nvSpPr>
        <p:spPr>
          <a:xfrm>
            <a:off x="228600" y="914400"/>
            <a:ext cx="8915400" cy="5632311"/>
          </a:xfrm>
          <a:prstGeom prst="rect">
            <a:avLst/>
          </a:prstGeom>
          <a:noFill/>
        </p:spPr>
        <p:txBody>
          <a:bodyPr wrap="square" rtlCol="0">
            <a:spAutoFit/>
          </a:bodyPr>
          <a:lstStyle/>
          <a:p>
            <a:r>
              <a:rPr lang="en-IN" sz="1500" dirty="0" err="1" smtClean="0">
                <a:latin typeface="Times New Roman" pitchFamily="18" charset="0"/>
                <a:cs typeface="Times New Roman" pitchFamily="18" charset="0"/>
              </a:rPr>
              <a:t>Akbaba</a:t>
            </a:r>
            <a:r>
              <a:rPr lang="en-IN" sz="1500" dirty="0" smtClean="0">
                <a:latin typeface="Times New Roman" pitchFamily="18" charset="0"/>
                <a:cs typeface="Times New Roman" pitchFamily="18" charset="0"/>
              </a:rPr>
              <a:t>, B. (2013). The Attitudes of Pre-Service Social Studies Teachers’ towards Teaching Profession and Their Self-Efficacy about Using Instruction Materials. </a:t>
            </a:r>
            <a:r>
              <a:rPr lang="en-IN" sz="1500" i="1" dirty="0" err="1" smtClean="0">
                <a:latin typeface="Times New Roman" pitchFamily="18" charset="0"/>
                <a:cs typeface="Times New Roman" pitchFamily="18" charset="0"/>
              </a:rPr>
              <a:t>Mevlana</a:t>
            </a:r>
            <a:r>
              <a:rPr lang="en-IN" sz="1500" i="1" dirty="0" smtClean="0">
                <a:latin typeface="Times New Roman" pitchFamily="18" charset="0"/>
                <a:cs typeface="Times New Roman" pitchFamily="18" charset="0"/>
              </a:rPr>
              <a:t> International Journal of Education </a:t>
            </a:r>
            <a:r>
              <a:rPr lang="en-IN" sz="1500" dirty="0" smtClean="0">
                <a:latin typeface="Times New Roman" pitchFamily="18" charset="0"/>
                <a:cs typeface="Times New Roman" pitchFamily="18" charset="0"/>
              </a:rPr>
              <a:t>, </a:t>
            </a:r>
            <a:r>
              <a:rPr lang="en-IN" sz="1500" i="1" dirty="0" smtClean="0">
                <a:latin typeface="Times New Roman" pitchFamily="18" charset="0"/>
                <a:cs typeface="Times New Roman" pitchFamily="18" charset="0"/>
              </a:rPr>
              <a:t>3(2)</a:t>
            </a:r>
            <a:r>
              <a:rPr lang="en-IN" sz="1500" dirty="0" smtClean="0">
                <a:latin typeface="Times New Roman" pitchFamily="18" charset="0"/>
                <a:cs typeface="Times New Roman" pitchFamily="18" charset="0"/>
              </a:rPr>
              <a:t>, pp 157-169.</a:t>
            </a:r>
          </a:p>
          <a:p>
            <a:r>
              <a:rPr lang="en-IN" sz="1500" dirty="0" err="1" smtClean="0">
                <a:latin typeface="Times New Roman" pitchFamily="18" charset="0"/>
                <a:cs typeface="Times New Roman" pitchFamily="18" charset="0"/>
              </a:rPr>
              <a:t>Allport</a:t>
            </a:r>
            <a:r>
              <a:rPr lang="en-IN" sz="1500" dirty="0" smtClean="0">
                <a:latin typeface="Times New Roman" pitchFamily="18" charset="0"/>
                <a:cs typeface="Times New Roman" pitchFamily="18" charset="0"/>
              </a:rPr>
              <a:t>, G. W. (1935). </a:t>
            </a:r>
            <a:r>
              <a:rPr lang="en-IN" sz="1500" i="1" dirty="0" smtClean="0">
                <a:latin typeface="Times New Roman" pitchFamily="18" charset="0"/>
                <a:cs typeface="Times New Roman" pitchFamily="18" charset="0"/>
              </a:rPr>
              <a:t>Attitudes</a:t>
            </a:r>
            <a:r>
              <a:rPr lang="en-IN" sz="1500" dirty="0" smtClean="0">
                <a:latin typeface="Times New Roman" pitchFamily="18" charset="0"/>
                <a:cs typeface="Times New Roman" pitchFamily="18" charset="0"/>
              </a:rPr>
              <a:t>. In C. A. Murchison (Ed.), </a:t>
            </a:r>
            <a:r>
              <a:rPr lang="en-IN" sz="1500" i="1" dirty="0" smtClean="0">
                <a:latin typeface="Times New Roman" pitchFamily="18" charset="0"/>
                <a:cs typeface="Times New Roman" pitchFamily="18" charset="0"/>
              </a:rPr>
              <a:t>A handbook of social psychology</a:t>
            </a:r>
            <a:r>
              <a:rPr lang="en-IN" sz="1500" dirty="0" smtClean="0">
                <a:latin typeface="Times New Roman" pitchFamily="18" charset="0"/>
                <a:cs typeface="Times New Roman" pitchFamily="18" charset="0"/>
              </a:rPr>
              <a:t>. Worcester, MA: Clark University Press, p 798.</a:t>
            </a:r>
          </a:p>
          <a:p>
            <a:r>
              <a:rPr lang="en-IN" sz="1500" dirty="0" err="1" smtClean="0">
                <a:latin typeface="Times New Roman" pitchFamily="18" charset="0"/>
                <a:cs typeface="Times New Roman" pitchFamily="18" charset="0"/>
              </a:rPr>
              <a:t>Allport</a:t>
            </a:r>
            <a:r>
              <a:rPr lang="en-IN" sz="1500" dirty="0" smtClean="0">
                <a:latin typeface="Times New Roman" pitchFamily="18" charset="0"/>
                <a:cs typeface="Times New Roman" pitchFamily="18" charset="0"/>
              </a:rPr>
              <a:t>, G. W. (1937). </a:t>
            </a:r>
            <a:r>
              <a:rPr lang="en-IN" sz="1500" i="1" dirty="0" smtClean="0">
                <a:latin typeface="Times New Roman" pitchFamily="18" charset="0"/>
                <a:cs typeface="Times New Roman" pitchFamily="18" charset="0"/>
              </a:rPr>
              <a:t>Personality: A psychological interpretation</a:t>
            </a:r>
            <a:r>
              <a:rPr lang="en-IN" sz="1500" dirty="0" smtClean="0">
                <a:latin typeface="Times New Roman" pitchFamily="18" charset="0"/>
                <a:cs typeface="Times New Roman" pitchFamily="18" charset="0"/>
              </a:rPr>
              <a:t>. New York: H. Holt and Company.</a:t>
            </a:r>
          </a:p>
          <a:p>
            <a:r>
              <a:rPr lang="en-IN" sz="1500" dirty="0" err="1" smtClean="0">
                <a:latin typeface="Times New Roman" pitchFamily="18" charset="0"/>
                <a:cs typeface="Times New Roman" pitchFamily="18" charset="0"/>
              </a:rPr>
              <a:t>Arumugam</a:t>
            </a:r>
            <a:r>
              <a:rPr lang="en-IN" sz="1500" dirty="0" smtClean="0">
                <a:latin typeface="Times New Roman" pitchFamily="18" charset="0"/>
                <a:cs typeface="Times New Roman" pitchFamily="18" charset="0"/>
              </a:rPr>
              <a:t>, G., and </a:t>
            </a:r>
            <a:r>
              <a:rPr lang="en-IN" sz="1500" dirty="0" err="1" smtClean="0">
                <a:latin typeface="Times New Roman" pitchFamily="18" charset="0"/>
                <a:cs typeface="Times New Roman" pitchFamily="18" charset="0"/>
              </a:rPr>
              <a:t>Prabakar</a:t>
            </a:r>
            <a:r>
              <a:rPr lang="en-IN" sz="1500" dirty="0" smtClean="0">
                <a:latin typeface="Times New Roman" pitchFamily="18" charset="0"/>
                <a:cs typeface="Times New Roman" pitchFamily="18" charset="0"/>
              </a:rPr>
              <a:t>, P. (2015). A Study on Attitude towards Teaching Profession of B.Ed., Students in Relation to Self Esteem. </a:t>
            </a:r>
            <a:r>
              <a:rPr lang="en-IN" sz="1500" i="1" dirty="0" smtClean="0">
                <a:latin typeface="Times New Roman" pitchFamily="18" charset="0"/>
                <a:cs typeface="Times New Roman" pitchFamily="18" charset="0"/>
              </a:rPr>
              <a:t>Indian Journal of applied science</a:t>
            </a:r>
            <a:r>
              <a:rPr lang="en-IN" sz="1500" dirty="0" smtClean="0">
                <a:latin typeface="Times New Roman" pitchFamily="18" charset="0"/>
                <a:cs typeface="Times New Roman" pitchFamily="18" charset="0"/>
              </a:rPr>
              <a:t>, </a:t>
            </a:r>
            <a:r>
              <a:rPr lang="en-IN" sz="1500" i="1" dirty="0" smtClean="0">
                <a:latin typeface="Times New Roman" pitchFamily="18" charset="0"/>
                <a:cs typeface="Times New Roman" pitchFamily="18" charset="0"/>
              </a:rPr>
              <a:t>5(1)</a:t>
            </a:r>
            <a:r>
              <a:rPr lang="en-IN" sz="1500" dirty="0" smtClean="0">
                <a:latin typeface="Times New Roman" pitchFamily="18" charset="0"/>
                <a:cs typeface="Times New Roman" pitchFamily="18" charset="0"/>
              </a:rPr>
              <a:t>, pp 149-151.</a:t>
            </a:r>
          </a:p>
          <a:p>
            <a:r>
              <a:rPr lang="en-IN" sz="1500" dirty="0" smtClean="0">
                <a:latin typeface="Times New Roman" pitchFamily="18" charset="0"/>
                <a:cs typeface="Times New Roman" pitchFamily="18" charset="0"/>
              </a:rPr>
              <a:t>Bain, R. (1928). An attitude on attitude research. </a:t>
            </a:r>
            <a:r>
              <a:rPr lang="en-IN" sz="1500" i="1" dirty="0" smtClean="0">
                <a:latin typeface="Times New Roman" pitchFamily="18" charset="0"/>
                <a:cs typeface="Times New Roman" pitchFamily="18" charset="0"/>
              </a:rPr>
              <a:t>Amer. J. Social., 33</a:t>
            </a:r>
            <a:r>
              <a:rPr lang="en-IN" sz="1500" dirty="0" smtClean="0">
                <a:latin typeface="Times New Roman" pitchFamily="18" charset="0"/>
                <a:cs typeface="Times New Roman" pitchFamily="18" charset="0"/>
              </a:rPr>
              <a:t>, pp 940-957.</a:t>
            </a:r>
          </a:p>
          <a:p>
            <a:r>
              <a:rPr lang="en-IN" sz="1500" dirty="0" err="1" smtClean="0">
                <a:latin typeface="Times New Roman" pitchFamily="18" charset="0"/>
                <a:cs typeface="Times New Roman" pitchFamily="18" charset="0"/>
              </a:rPr>
              <a:t>Bentea</a:t>
            </a:r>
            <a:r>
              <a:rPr lang="en-IN" sz="1500" dirty="0" smtClean="0">
                <a:latin typeface="Times New Roman" pitchFamily="18" charset="0"/>
                <a:cs typeface="Times New Roman" pitchFamily="18" charset="0"/>
              </a:rPr>
              <a:t>, C. C. (2015). Relationships between personality characteristics and attitude towards work in school teachers. </a:t>
            </a:r>
            <a:r>
              <a:rPr lang="en-IN" sz="1500" i="1" dirty="0" err="1" smtClean="0">
                <a:latin typeface="Times New Roman" pitchFamily="18" charset="0"/>
                <a:cs typeface="Times New Roman" pitchFamily="18" charset="0"/>
              </a:rPr>
              <a:t>Procedia</a:t>
            </a:r>
            <a:r>
              <a:rPr lang="en-IN" sz="1500" i="1" dirty="0" smtClean="0">
                <a:latin typeface="Times New Roman" pitchFamily="18" charset="0"/>
                <a:cs typeface="Times New Roman" pitchFamily="18" charset="0"/>
              </a:rPr>
              <a:t> - Social and </a:t>
            </a:r>
            <a:r>
              <a:rPr lang="en-IN" sz="1500" i="1" dirty="0" err="1" smtClean="0">
                <a:latin typeface="Times New Roman" pitchFamily="18" charset="0"/>
                <a:cs typeface="Times New Roman" pitchFamily="18" charset="0"/>
              </a:rPr>
              <a:t>Behavioral</a:t>
            </a:r>
            <a:r>
              <a:rPr lang="en-IN" sz="1500" i="1" dirty="0" smtClean="0">
                <a:latin typeface="Times New Roman" pitchFamily="18" charset="0"/>
                <a:cs typeface="Times New Roman" pitchFamily="18" charset="0"/>
              </a:rPr>
              <a:t> Sciences</a:t>
            </a:r>
            <a:r>
              <a:rPr lang="en-IN" sz="1500" dirty="0" smtClean="0">
                <a:latin typeface="Times New Roman" pitchFamily="18" charset="0"/>
                <a:cs typeface="Times New Roman" pitchFamily="18" charset="0"/>
              </a:rPr>
              <a:t>, </a:t>
            </a:r>
            <a:r>
              <a:rPr lang="en-IN" sz="1500" i="1" dirty="0" smtClean="0">
                <a:latin typeface="Times New Roman" pitchFamily="18" charset="0"/>
                <a:cs typeface="Times New Roman" pitchFamily="18" charset="0"/>
              </a:rPr>
              <a:t>180</a:t>
            </a:r>
            <a:r>
              <a:rPr lang="en-IN" sz="1500" dirty="0" smtClean="0">
                <a:latin typeface="Times New Roman" pitchFamily="18" charset="0"/>
                <a:cs typeface="Times New Roman" pitchFamily="18" charset="0"/>
              </a:rPr>
              <a:t>, pp 1562 – 1568. </a:t>
            </a:r>
          </a:p>
          <a:p>
            <a:r>
              <a:rPr lang="en-IN" sz="1500" i="1" dirty="0" smtClean="0">
                <a:latin typeface="Times New Roman" pitchFamily="18" charset="0"/>
                <a:cs typeface="Times New Roman" pitchFamily="18" charset="0"/>
              </a:rPr>
              <a:t>Copy of the 1995 article: </a:t>
            </a:r>
            <a:r>
              <a:rPr lang="en-IN" sz="1500" i="1" dirty="0" err="1" smtClean="0">
                <a:latin typeface="Times New Roman" pitchFamily="18" charset="0"/>
                <a:cs typeface="Times New Roman" pitchFamily="18" charset="0"/>
              </a:rPr>
              <a:t>Goleman</a:t>
            </a:r>
            <a:r>
              <a:rPr lang="en-IN" sz="1500" i="1" dirty="0" smtClean="0">
                <a:latin typeface="Times New Roman" pitchFamily="18" charset="0"/>
                <a:cs typeface="Times New Roman" pitchFamily="18" charset="0"/>
              </a:rPr>
              <a:t> wrote for </a:t>
            </a:r>
            <a:r>
              <a:rPr lang="en-IN" sz="1500" i="1" dirty="0" err="1" smtClean="0">
                <a:latin typeface="Times New Roman" pitchFamily="18" charset="0"/>
                <a:cs typeface="Times New Roman" pitchFamily="18" charset="0"/>
              </a:rPr>
              <a:t>Utne</a:t>
            </a:r>
            <a:r>
              <a:rPr lang="en-IN" sz="1500" i="1" dirty="0" smtClean="0">
                <a:latin typeface="Times New Roman" pitchFamily="18" charset="0"/>
                <a:cs typeface="Times New Roman" pitchFamily="18" charset="0"/>
              </a:rPr>
              <a:t> Magazine </a:t>
            </a:r>
            <a:r>
              <a:rPr lang="en-IN" sz="1500" dirty="0" smtClean="0">
                <a:latin typeface="Times New Roman" pitchFamily="18" charset="0"/>
                <a:cs typeface="Times New Roman" pitchFamily="18" charset="0"/>
              </a:rPr>
              <a:t>from </a:t>
            </a:r>
            <a:r>
              <a:rPr lang="en-IN" sz="1500" u="sng" dirty="0" smtClean="0">
                <a:latin typeface="Times New Roman" pitchFamily="18" charset="0"/>
                <a:cs typeface="Times New Roman" pitchFamily="18" charset="0"/>
                <a:hlinkClick r:id="rId2"/>
              </a:rPr>
              <a:t>http://www.utne.com/interact/test_iq.html retrieved on 11.08.2015</a:t>
            </a:r>
            <a:r>
              <a:rPr lang="en-IN" sz="1500" dirty="0" smtClean="0">
                <a:latin typeface="Times New Roman" pitchFamily="18" charset="0"/>
                <a:cs typeface="Times New Roman" pitchFamily="18" charset="0"/>
              </a:rPr>
              <a:t>.</a:t>
            </a:r>
          </a:p>
          <a:p>
            <a:r>
              <a:rPr lang="en-IN" sz="1500" dirty="0" smtClean="0">
                <a:latin typeface="Times New Roman" pitchFamily="18" charset="0"/>
                <a:cs typeface="Times New Roman" pitchFamily="18" charset="0"/>
              </a:rPr>
              <a:t>Creswell, J. W. (2003).  </a:t>
            </a:r>
            <a:r>
              <a:rPr lang="en-IN" sz="1500" i="1" dirty="0" smtClean="0">
                <a:latin typeface="Times New Roman" pitchFamily="18" charset="0"/>
                <a:cs typeface="Times New Roman" pitchFamily="18" charset="0"/>
              </a:rPr>
              <a:t>Research Design</a:t>
            </a:r>
            <a:r>
              <a:rPr lang="en-IN" sz="1500" dirty="0" smtClean="0">
                <a:latin typeface="Times New Roman" pitchFamily="18" charset="0"/>
                <a:cs typeface="Times New Roman" pitchFamily="18" charset="0"/>
              </a:rPr>
              <a:t>. Thousand Oaks: Sage Publications Print.</a:t>
            </a:r>
          </a:p>
          <a:p>
            <a:r>
              <a:rPr lang="en-IN" sz="1500" dirty="0" err="1" smtClean="0">
                <a:latin typeface="Times New Roman" pitchFamily="18" charset="0"/>
                <a:cs typeface="Times New Roman" pitchFamily="18" charset="0"/>
              </a:rPr>
              <a:t>Cronbach</a:t>
            </a:r>
            <a:r>
              <a:rPr lang="en-IN" sz="1500" dirty="0" smtClean="0">
                <a:latin typeface="Times New Roman" pitchFamily="18" charset="0"/>
                <a:cs typeface="Times New Roman" pitchFamily="18" charset="0"/>
              </a:rPr>
              <a:t>, L. J. (1964). </a:t>
            </a:r>
            <a:r>
              <a:rPr lang="en-IN" sz="1500" i="1" dirty="0" smtClean="0">
                <a:latin typeface="Times New Roman" pitchFamily="18" charset="0"/>
                <a:cs typeface="Times New Roman" pitchFamily="18" charset="0"/>
              </a:rPr>
              <a:t>Essentials of psychological testing</a:t>
            </a:r>
            <a:r>
              <a:rPr lang="en-IN" sz="1500" dirty="0" smtClean="0">
                <a:latin typeface="Times New Roman" pitchFamily="18" charset="0"/>
                <a:cs typeface="Times New Roman" pitchFamily="18" charset="0"/>
              </a:rPr>
              <a:t>. New York, Harper and Row.</a:t>
            </a:r>
          </a:p>
          <a:p>
            <a:r>
              <a:rPr lang="en-US" sz="1500" dirty="0" err="1" smtClean="0">
                <a:latin typeface="Times New Roman" pitchFamily="18" charset="0"/>
                <a:cs typeface="Times New Roman" pitchFamily="18" charset="0"/>
              </a:rPr>
              <a:t>Eagly</a:t>
            </a:r>
            <a:r>
              <a:rPr lang="en-US" sz="1500" dirty="0" smtClean="0">
                <a:latin typeface="Times New Roman" pitchFamily="18" charset="0"/>
                <a:cs typeface="Times New Roman" pitchFamily="18" charset="0"/>
              </a:rPr>
              <a:t>, A. H., and </a:t>
            </a:r>
            <a:r>
              <a:rPr lang="en-US" sz="1500" dirty="0" err="1" smtClean="0">
                <a:latin typeface="Times New Roman" pitchFamily="18" charset="0"/>
                <a:cs typeface="Times New Roman" pitchFamily="18" charset="0"/>
              </a:rPr>
              <a:t>Chaiken</a:t>
            </a:r>
            <a:r>
              <a:rPr lang="en-US" sz="1500" dirty="0" smtClean="0">
                <a:latin typeface="Times New Roman" pitchFamily="18" charset="0"/>
                <a:cs typeface="Times New Roman" pitchFamily="18" charset="0"/>
              </a:rPr>
              <a:t>, S. (1993). </a:t>
            </a:r>
            <a:r>
              <a:rPr lang="en-US" sz="1500" i="1" dirty="0" smtClean="0">
                <a:latin typeface="Times New Roman" pitchFamily="18" charset="0"/>
                <a:cs typeface="Times New Roman" pitchFamily="18" charset="0"/>
              </a:rPr>
              <a:t>The psychology of attitudes</a:t>
            </a:r>
            <a:r>
              <a:rPr lang="en-US" sz="1500" dirty="0" smtClean="0">
                <a:latin typeface="Times New Roman" pitchFamily="18" charset="0"/>
                <a:cs typeface="Times New Roman" pitchFamily="18" charset="0"/>
              </a:rPr>
              <a:t>. Orlando, FL: Harcourt Brace Jovanovich College Publishers, p 1.</a:t>
            </a:r>
            <a:endParaRPr lang="en-IN" sz="1500" dirty="0" smtClean="0">
              <a:latin typeface="Times New Roman" pitchFamily="18" charset="0"/>
              <a:cs typeface="Times New Roman" pitchFamily="18" charset="0"/>
            </a:endParaRPr>
          </a:p>
          <a:p>
            <a:r>
              <a:rPr lang="en-IN" sz="1500" dirty="0" smtClean="0">
                <a:latin typeface="Times New Roman" pitchFamily="18" charset="0"/>
                <a:cs typeface="Times New Roman" pitchFamily="18" charset="0"/>
              </a:rPr>
              <a:t>Edwards, A. l. (1957). </a:t>
            </a:r>
            <a:r>
              <a:rPr lang="en-IN" sz="1500" i="1" dirty="0" smtClean="0">
                <a:latin typeface="Times New Roman" pitchFamily="18" charset="0"/>
                <a:cs typeface="Times New Roman" pitchFamily="18" charset="0"/>
              </a:rPr>
              <a:t>Techniques of attitude scale construction</a:t>
            </a:r>
            <a:r>
              <a:rPr lang="en-IN" sz="1500" dirty="0" smtClean="0">
                <a:latin typeface="Times New Roman" pitchFamily="18" charset="0"/>
                <a:cs typeface="Times New Roman" pitchFamily="18" charset="0"/>
              </a:rPr>
              <a:t>. New York, Appleton-Century Crofts.</a:t>
            </a:r>
          </a:p>
          <a:p>
            <a:r>
              <a:rPr lang="en-IN" sz="1500" dirty="0" err="1" smtClean="0">
                <a:latin typeface="Times New Roman" pitchFamily="18" charset="0"/>
                <a:cs typeface="Times New Roman" pitchFamily="18" charset="0"/>
              </a:rPr>
              <a:t>Goleman</a:t>
            </a:r>
            <a:r>
              <a:rPr lang="en-IN" sz="1500" dirty="0" smtClean="0">
                <a:latin typeface="Times New Roman" pitchFamily="18" charset="0"/>
                <a:cs typeface="Times New Roman" pitchFamily="18" charset="0"/>
              </a:rPr>
              <a:t>, D. (1995). </a:t>
            </a:r>
            <a:r>
              <a:rPr lang="en-IN" sz="1500" i="1" dirty="0" smtClean="0">
                <a:latin typeface="Times New Roman" pitchFamily="18" charset="0"/>
                <a:cs typeface="Times New Roman" pitchFamily="18" charset="0"/>
              </a:rPr>
              <a:t>Emotional intelligence</a:t>
            </a:r>
            <a:r>
              <a:rPr lang="en-IN" sz="1500" dirty="0" smtClean="0">
                <a:latin typeface="Times New Roman" pitchFamily="18" charset="0"/>
                <a:cs typeface="Times New Roman" pitchFamily="18" charset="0"/>
              </a:rPr>
              <a:t>. New York: Bantam.</a:t>
            </a:r>
          </a:p>
          <a:p>
            <a:r>
              <a:rPr lang="en-IN" sz="1500" dirty="0" err="1" smtClean="0">
                <a:latin typeface="Times New Roman" pitchFamily="18" charset="0"/>
                <a:cs typeface="Times New Roman" pitchFamily="18" charset="0"/>
              </a:rPr>
              <a:t>Henerson</a:t>
            </a:r>
            <a:r>
              <a:rPr lang="en-IN" sz="1500" dirty="0" smtClean="0">
                <a:latin typeface="Times New Roman" pitchFamily="18" charset="0"/>
                <a:cs typeface="Times New Roman" pitchFamily="18" charset="0"/>
              </a:rPr>
              <a:t>, M., Morris, L., and Fitz-Gibbon, C. (1987). How to </a:t>
            </a:r>
            <a:r>
              <a:rPr lang="en-IN" sz="1500" i="1" dirty="0" smtClean="0">
                <a:latin typeface="Times New Roman" pitchFamily="18" charset="0"/>
                <a:cs typeface="Times New Roman" pitchFamily="18" charset="0"/>
              </a:rPr>
              <a:t>measure attitudes. </a:t>
            </a:r>
            <a:r>
              <a:rPr lang="en-IN" sz="1500" dirty="0" smtClean="0">
                <a:latin typeface="Times New Roman" pitchFamily="18" charset="0"/>
                <a:cs typeface="Times New Roman" pitchFamily="18" charset="0"/>
              </a:rPr>
              <a:t>Beverly Hills, CA: Sage, pp 1-192.</a:t>
            </a:r>
          </a:p>
          <a:p>
            <a:r>
              <a:rPr lang="en-IN" sz="1500" dirty="0" smtClean="0">
                <a:latin typeface="Times New Roman" pitchFamily="18" charset="0"/>
                <a:cs typeface="Times New Roman" pitchFamily="18" charset="0"/>
              </a:rPr>
              <a:t>Mayer, J. D., </a:t>
            </a:r>
            <a:r>
              <a:rPr lang="en-IN" sz="1500" dirty="0" err="1" smtClean="0">
                <a:latin typeface="Times New Roman" pitchFamily="18" charset="0"/>
                <a:cs typeface="Times New Roman" pitchFamily="18" charset="0"/>
              </a:rPr>
              <a:t>Salovey</a:t>
            </a:r>
            <a:r>
              <a:rPr lang="en-IN" sz="1500" dirty="0" smtClean="0">
                <a:latin typeface="Times New Roman" pitchFamily="18" charset="0"/>
                <a:cs typeface="Times New Roman" pitchFamily="18" charset="0"/>
              </a:rPr>
              <a:t>, P., and Caruso, D. R. (2000). </a:t>
            </a:r>
            <a:r>
              <a:rPr lang="en-IN" sz="1500" i="1" dirty="0" smtClean="0">
                <a:latin typeface="Times New Roman" pitchFamily="18" charset="0"/>
                <a:cs typeface="Times New Roman" pitchFamily="18" charset="0"/>
              </a:rPr>
              <a:t>Models of emotional intelligence</a:t>
            </a:r>
            <a:r>
              <a:rPr lang="en-IN" sz="1500" dirty="0" smtClean="0">
                <a:latin typeface="Times New Roman" pitchFamily="18" charset="0"/>
                <a:cs typeface="Times New Roman" pitchFamily="18" charset="0"/>
              </a:rPr>
              <a:t>. In R. J. Sternberg (Ed.). Handbook of Intelligence. Cambridge, England: Cambridge University Press, pp 396-420.</a:t>
            </a:r>
          </a:p>
          <a:p>
            <a:r>
              <a:rPr lang="en-IN" sz="1500" dirty="0" err="1" smtClean="0">
                <a:latin typeface="Times New Roman" pitchFamily="18" charset="0"/>
                <a:cs typeface="Times New Roman" pitchFamily="18" charset="0"/>
              </a:rPr>
              <a:t>Pervin</a:t>
            </a:r>
            <a:r>
              <a:rPr lang="en-IN" sz="1500" dirty="0" smtClean="0">
                <a:latin typeface="Times New Roman" pitchFamily="18" charset="0"/>
                <a:cs typeface="Times New Roman" pitchFamily="18" charset="0"/>
              </a:rPr>
              <a:t>, L. A. (1994). A critical analysis of current trait theory. </a:t>
            </a:r>
            <a:r>
              <a:rPr lang="en-IN" sz="1500" i="1" dirty="0" smtClean="0">
                <a:latin typeface="Times New Roman" pitchFamily="18" charset="0"/>
                <a:cs typeface="Times New Roman" pitchFamily="18" charset="0"/>
              </a:rPr>
              <a:t>Psychological Inquiry</a:t>
            </a:r>
            <a:r>
              <a:rPr lang="en-IN" sz="1500" dirty="0" smtClean="0">
                <a:latin typeface="Times New Roman" pitchFamily="18" charset="0"/>
                <a:cs typeface="Times New Roman" pitchFamily="18" charset="0"/>
              </a:rPr>
              <a:t>, </a:t>
            </a:r>
            <a:r>
              <a:rPr lang="en-IN" sz="1500" i="1" dirty="0" smtClean="0">
                <a:latin typeface="Times New Roman" pitchFamily="18" charset="0"/>
                <a:cs typeface="Times New Roman" pitchFamily="18" charset="0"/>
              </a:rPr>
              <a:t>5</a:t>
            </a:r>
            <a:r>
              <a:rPr lang="en-IN" sz="1500" dirty="0" smtClean="0">
                <a:latin typeface="Times New Roman" pitchFamily="18" charset="0"/>
                <a:cs typeface="Times New Roman" pitchFamily="18" charset="0"/>
              </a:rPr>
              <a:t>, pp 103-113.</a:t>
            </a:r>
          </a:p>
          <a:p>
            <a:r>
              <a:rPr lang="en-IN" sz="1500" dirty="0" err="1" smtClean="0">
                <a:latin typeface="Times New Roman" pitchFamily="18" charset="0"/>
                <a:cs typeface="Times New Roman" pitchFamily="18" charset="0"/>
              </a:rPr>
              <a:t>Thurstone</a:t>
            </a:r>
            <a:r>
              <a:rPr lang="en-IN" sz="1500" dirty="0" smtClean="0">
                <a:latin typeface="Times New Roman" pitchFamily="18" charset="0"/>
                <a:cs typeface="Times New Roman" pitchFamily="18" charset="0"/>
              </a:rPr>
              <a:t>, L. L. (1928). Attitudes can be measured. </a:t>
            </a:r>
            <a:r>
              <a:rPr lang="en-IN" sz="1500" i="1" dirty="0" smtClean="0">
                <a:latin typeface="Times New Roman" pitchFamily="18" charset="0"/>
                <a:cs typeface="Times New Roman" pitchFamily="18" charset="0"/>
              </a:rPr>
              <a:t>American Journal of Sociology, 33</a:t>
            </a:r>
            <a:r>
              <a:rPr lang="en-IN" sz="1500" dirty="0" smtClean="0">
                <a:latin typeface="Times New Roman" pitchFamily="18" charset="0"/>
                <a:cs typeface="Times New Roman" pitchFamily="18" charset="0"/>
              </a:rPr>
              <a:t>,</a:t>
            </a:r>
            <a:r>
              <a:rPr lang="en-IN" sz="1500" i="1" dirty="0" smtClean="0">
                <a:latin typeface="Times New Roman" pitchFamily="18" charset="0"/>
                <a:cs typeface="Times New Roman" pitchFamily="18" charset="0"/>
              </a:rPr>
              <a:t> </a:t>
            </a:r>
            <a:r>
              <a:rPr lang="en-IN" sz="1500" dirty="0" smtClean="0">
                <a:latin typeface="Times New Roman" pitchFamily="18" charset="0"/>
                <a:cs typeface="Times New Roman" pitchFamily="18" charset="0"/>
              </a:rPr>
              <a:t>pp 529-554.</a:t>
            </a:r>
            <a:endParaRPr lang="en-IN" sz="1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533400"/>
            <a:ext cx="6705600" cy="523220"/>
          </a:xfrm>
          <a:prstGeom prst="rect">
            <a:avLst/>
          </a:prstGeom>
          <a:noFill/>
        </p:spPr>
        <p:txBody>
          <a:bodyPr wrap="square" rtlCol="0">
            <a:spAutoFit/>
          </a:bodyPr>
          <a:lstStyle/>
          <a:p>
            <a:pPr algn="ctr"/>
            <a:r>
              <a:rPr lang="en-US" sz="2800" b="1" dirty="0" smtClean="0">
                <a:solidFill>
                  <a:srgbClr val="C00000"/>
                </a:solidFill>
              </a:rPr>
              <a:t>Rte act 2009 and education</a:t>
            </a:r>
            <a:endParaRPr lang="en-IN" sz="2800" b="1" dirty="0">
              <a:solidFill>
                <a:srgbClr val="C00000"/>
              </a:solidFill>
            </a:endParaRPr>
          </a:p>
        </p:txBody>
      </p:sp>
      <p:sp>
        <p:nvSpPr>
          <p:cNvPr id="3" name="TextBox 2"/>
          <p:cNvSpPr txBox="1"/>
          <p:nvPr/>
        </p:nvSpPr>
        <p:spPr>
          <a:xfrm>
            <a:off x="914400" y="1600200"/>
            <a:ext cx="7543800" cy="3913059"/>
          </a:xfrm>
          <a:prstGeom prst="rect">
            <a:avLst/>
          </a:prstGeom>
          <a:noFill/>
        </p:spPr>
        <p:txBody>
          <a:bodyPr wrap="square" rtlCol="0">
            <a:spAutoFit/>
          </a:bodyPr>
          <a:lstStyle/>
          <a:p>
            <a:pPr algn="just">
              <a:lnSpc>
                <a:spcPct val="150000"/>
              </a:lnSpc>
            </a:pPr>
            <a:r>
              <a:rPr lang="en-IN" sz="2400" b="1" dirty="0" smtClean="0"/>
              <a:t>RTE act 2009 envisages heterogeneous classrooms where all students have equitable access to grade appropriate and intellectually challenging curriculum, continuous and comprehensive evaluation, productive interactions with the teacher and equal status interactions with the peers. In such a classroom students display their skills, talents and understanding of the content.</a:t>
            </a:r>
            <a:endParaRPr lang="en-IN" sz="24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457200"/>
            <a:ext cx="5943600" cy="369332"/>
          </a:xfrm>
          <a:prstGeom prst="rect">
            <a:avLst/>
          </a:prstGeom>
          <a:noFill/>
        </p:spPr>
        <p:txBody>
          <a:bodyPr wrap="square" rtlCol="0">
            <a:spAutoFit/>
          </a:bodyPr>
          <a:lstStyle/>
          <a:p>
            <a:endParaRPr lang="en-IN" dirty="0"/>
          </a:p>
        </p:txBody>
      </p:sp>
      <p:sp>
        <p:nvSpPr>
          <p:cNvPr id="3" name="Rectangle 2"/>
          <p:cNvSpPr/>
          <p:nvPr/>
        </p:nvSpPr>
        <p:spPr>
          <a:xfrm rot="19902101">
            <a:off x="1441092" y="2371250"/>
            <a:ext cx="5782610" cy="1107996"/>
          </a:xfrm>
          <a:prstGeom prst="rect">
            <a:avLst/>
          </a:prstGeom>
          <a:noFill/>
        </p:spPr>
        <p:txBody>
          <a:bodyPr wrap="none" lIns="91440" tIns="45720" rIns="91440" bIns="45720">
            <a:spAutoFit/>
          </a:bodyPr>
          <a:lstStyle/>
          <a:p>
            <a:pPr algn="ctr"/>
            <a:r>
              <a:rPr lang="en-US" sz="66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Thank you to all</a:t>
            </a:r>
            <a:endParaRPr lang="en-US" sz="66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524000"/>
            <a:ext cx="6934200" cy="3539430"/>
          </a:xfrm>
          <a:prstGeom prst="rect">
            <a:avLst/>
          </a:prstGeom>
          <a:noFill/>
        </p:spPr>
        <p:txBody>
          <a:bodyPr wrap="square" rtlCol="0">
            <a:spAutoFit/>
          </a:bodyPr>
          <a:lstStyle/>
          <a:p>
            <a:pPr algn="just">
              <a:buFont typeface="Wingdings" pitchFamily="2" charset="2"/>
              <a:buChar char="§"/>
            </a:pPr>
            <a:r>
              <a:rPr lang="en-US" sz="3200" b="1" dirty="0" smtClean="0"/>
              <a:t>So, there is a change in nature of  teaching profession  in respect to contemporary era </a:t>
            </a:r>
          </a:p>
          <a:p>
            <a:pPr algn="just">
              <a:buFont typeface="Wingdings" pitchFamily="2" charset="2"/>
              <a:buChar char="§"/>
            </a:pPr>
            <a:endParaRPr lang="en-US" sz="3200" b="1" dirty="0" smtClean="0"/>
          </a:p>
          <a:p>
            <a:pPr algn="just">
              <a:buFont typeface="Wingdings" pitchFamily="2" charset="2"/>
              <a:buChar char="§"/>
            </a:pPr>
            <a:r>
              <a:rPr lang="en-US" sz="3200" b="1" dirty="0" smtClean="0"/>
              <a:t>Changing pattern of teaching profession effects on the attitude towards teaching profession too</a:t>
            </a:r>
            <a:endParaRPr lang="en-IN" sz="32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371600"/>
            <a:ext cx="8534400" cy="4708981"/>
          </a:xfrm>
          <a:prstGeom prst="rect">
            <a:avLst/>
          </a:prstGeom>
          <a:noFill/>
        </p:spPr>
        <p:txBody>
          <a:bodyPr wrap="square" rtlCol="0">
            <a:spAutoFit/>
          </a:bodyPr>
          <a:lstStyle/>
          <a:p>
            <a:pPr algn="just">
              <a:buFont typeface="Wingdings" pitchFamily="2" charset="2"/>
              <a:buChar char="ü"/>
            </a:pPr>
            <a:r>
              <a:rPr lang="en-IN" sz="2000" b="1" dirty="0" smtClean="0"/>
              <a:t> An internal state of preparation for action - Herbert Spencer and Alexander Bain .</a:t>
            </a:r>
          </a:p>
          <a:p>
            <a:pPr algn="just">
              <a:buFont typeface="Wingdings" pitchFamily="2" charset="2"/>
              <a:buChar char="ü"/>
            </a:pPr>
            <a:r>
              <a:rPr lang="en-IN" sz="2000" b="1" dirty="0" smtClean="0"/>
              <a:t>An attitude as the net affective feeling of a stimulus rather than as bodily orientation _ Thurston.</a:t>
            </a:r>
          </a:p>
          <a:p>
            <a:pPr algn="just">
              <a:buFont typeface="Wingdings" pitchFamily="2" charset="2"/>
              <a:buChar char="ü"/>
            </a:pPr>
            <a:r>
              <a:rPr lang="en-IN" sz="2000" b="1" dirty="0" smtClean="0"/>
              <a:t>Thomas' concept of attitude afforded him the subjective factor with which, together with the objective value, he sought to account for human social behaviour.</a:t>
            </a:r>
          </a:p>
          <a:p>
            <a:pPr algn="just">
              <a:buFont typeface="Wingdings" pitchFamily="2" charset="2"/>
              <a:buChar char="ü"/>
            </a:pPr>
            <a:r>
              <a:rPr lang="en-IN" sz="2000" b="1" dirty="0" smtClean="0"/>
              <a:t>Park used the attitude for a different purpose. He sought the ultimate social forces within each individual which would account for all human behaviour. He employed attitude as these ultimate units of analysis.</a:t>
            </a:r>
          </a:p>
          <a:p>
            <a:pPr algn="just">
              <a:buFont typeface="Wingdings" pitchFamily="2" charset="2"/>
              <a:buChar char="ü"/>
            </a:pPr>
            <a:r>
              <a:rPr lang="en-IN" sz="2000" b="1" dirty="0" smtClean="0"/>
              <a:t>Dewey built his social psychological scheme for the analysis of human behaviour upon three analytic tools: impulse, attitude and thought. Attitude organizes impulse in this scheme, and must be taken into account in order to understand human behaviour.</a:t>
            </a:r>
          </a:p>
          <a:p>
            <a:pPr algn="just">
              <a:buFont typeface="Wingdings" pitchFamily="2" charset="2"/>
              <a:buChar char="ü"/>
            </a:pPr>
            <a:r>
              <a:rPr lang="en-IN" sz="2000" b="1" dirty="0" smtClean="0"/>
              <a:t>Bain employed the attitude to refer to a particular kind of overt behaviour.</a:t>
            </a:r>
            <a:endParaRPr lang="en-IN" sz="2000" b="1" dirty="0"/>
          </a:p>
        </p:txBody>
      </p:sp>
      <p:sp>
        <p:nvSpPr>
          <p:cNvPr id="3" name="TextBox 2"/>
          <p:cNvSpPr txBox="1"/>
          <p:nvPr/>
        </p:nvSpPr>
        <p:spPr>
          <a:xfrm>
            <a:off x="2133600" y="228600"/>
            <a:ext cx="3810000" cy="523220"/>
          </a:xfrm>
          <a:prstGeom prst="rect">
            <a:avLst/>
          </a:prstGeom>
          <a:noFill/>
        </p:spPr>
        <p:txBody>
          <a:bodyPr wrap="square" rtlCol="0">
            <a:spAutoFit/>
          </a:bodyPr>
          <a:lstStyle/>
          <a:p>
            <a:pPr algn="ctr"/>
            <a:r>
              <a:rPr lang="en-US" sz="2800" b="1" dirty="0" smtClean="0">
                <a:solidFill>
                  <a:srgbClr val="C00000"/>
                </a:solidFill>
              </a:rPr>
              <a:t>ATTITUDE</a:t>
            </a:r>
            <a:endParaRPr lang="en-IN" sz="2800" b="1" dirty="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8077200" cy="6555641"/>
          </a:xfrm>
          <a:prstGeom prst="rect">
            <a:avLst/>
          </a:prstGeom>
          <a:noFill/>
        </p:spPr>
        <p:txBody>
          <a:bodyPr wrap="square" rtlCol="0">
            <a:spAutoFit/>
          </a:bodyPr>
          <a:lstStyle/>
          <a:p>
            <a:pPr algn="just">
              <a:buFont typeface="Wingdings" pitchFamily="2" charset="2"/>
              <a:buChar char="ü"/>
            </a:pPr>
            <a:r>
              <a:rPr lang="en-IN" sz="2000" b="1" dirty="0" smtClean="0"/>
              <a:t>A person's attitude is ‘the relatively stable overt behaviour which affects his status’ (Bain, 1928) </a:t>
            </a:r>
          </a:p>
          <a:p>
            <a:pPr algn="just"/>
            <a:endParaRPr lang="en-IN" sz="2000" b="1" dirty="0" smtClean="0"/>
          </a:p>
          <a:p>
            <a:pPr algn="just">
              <a:buFont typeface="Wingdings" pitchFamily="2" charset="2"/>
              <a:buChar char="ü"/>
            </a:pPr>
            <a:r>
              <a:rPr lang="en-IN" sz="2000" b="1" dirty="0" smtClean="0"/>
              <a:t>An attitude is "a process of individual consciousness which determines real or possible activity of the individual in the social world" (Thomas and </a:t>
            </a:r>
            <a:r>
              <a:rPr lang="en-IN" sz="2000" b="1" dirty="0" err="1" smtClean="0"/>
              <a:t>Znaniecki</a:t>
            </a:r>
            <a:r>
              <a:rPr lang="en-IN" sz="2000" b="1" dirty="0" smtClean="0"/>
              <a:t>, 1927)</a:t>
            </a:r>
          </a:p>
          <a:p>
            <a:pPr algn="just"/>
            <a:r>
              <a:rPr lang="en-IN" sz="2000" b="1" dirty="0" smtClean="0"/>
              <a:t> </a:t>
            </a:r>
          </a:p>
          <a:p>
            <a:pPr algn="just">
              <a:buFont typeface="Wingdings" pitchFamily="2" charset="2"/>
              <a:buChar char="ü"/>
            </a:pPr>
            <a:r>
              <a:rPr lang="en-IN" sz="2000" b="1" dirty="0" smtClean="0"/>
              <a:t>an attitude is “a psychological tendency that is expressed by evaluating a particular entity with some degree of favour or disfavour”. [</a:t>
            </a:r>
            <a:r>
              <a:rPr lang="en-IN" sz="2000" b="1" dirty="0" err="1" smtClean="0"/>
              <a:t>Eagly</a:t>
            </a:r>
            <a:r>
              <a:rPr lang="en-IN" sz="2000" b="1" dirty="0" smtClean="0"/>
              <a:t>, A. H., &amp; </a:t>
            </a:r>
            <a:r>
              <a:rPr lang="en-IN" sz="2000" b="1" dirty="0" err="1" smtClean="0"/>
              <a:t>Chaiken</a:t>
            </a:r>
            <a:r>
              <a:rPr lang="en-IN" sz="2000" b="1" dirty="0" smtClean="0"/>
              <a:t>, S. (1993)</a:t>
            </a:r>
          </a:p>
          <a:p>
            <a:pPr algn="just">
              <a:buFont typeface="Wingdings" pitchFamily="2" charset="2"/>
              <a:buChar char="ü"/>
            </a:pPr>
            <a:endParaRPr lang="en-IN" sz="2000" b="1" dirty="0" smtClean="0"/>
          </a:p>
          <a:p>
            <a:pPr algn="just">
              <a:buFont typeface="Wingdings" pitchFamily="2" charset="2"/>
              <a:buChar char="ü"/>
            </a:pPr>
            <a:r>
              <a:rPr lang="en-IN" sz="2000" b="1" dirty="0" smtClean="0"/>
              <a:t>An attitude can be defined as ‘a psychological tendency to view a particular object or behaviour with a degree of favour or disfavour’. (</a:t>
            </a:r>
            <a:r>
              <a:rPr lang="en-IN" sz="2000" b="1" dirty="0" err="1" smtClean="0"/>
              <a:t>Albarracin</a:t>
            </a:r>
            <a:r>
              <a:rPr lang="en-IN" sz="2000" b="1" dirty="0" smtClean="0"/>
              <a:t>, 2005)</a:t>
            </a:r>
          </a:p>
          <a:p>
            <a:pPr algn="just">
              <a:buFont typeface="Wingdings" pitchFamily="2" charset="2"/>
              <a:buChar char="ü"/>
            </a:pPr>
            <a:r>
              <a:rPr lang="en-IN" sz="2000" b="1" dirty="0" smtClean="0"/>
              <a:t>An attitude is "a relatively enduring organization of beliefs, feelings, and behavioural tendencies towards socially significant objects, groups, events or symbols" (Hogg and Vaughan, 2005)</a:t>
            </a:r>
          </a:p>
          <a:p>
            <a:pPr algn="just">
              <a:buFont typeface="Wingdings" pitchFamily="2" charset="2"/>
              <a:buChar char="ü"/>
            </a:pPr>
            <a:endParaRPr lang="en-IN" sz="2000" b="1" dirty="0" smtClean="0"/>
          </a:p>
          <a:p>
            <a:pPr algn="just">
              <a:buFont typeface="Wingdings" pitchFamily="2" charset="2"/>
              <a:buChar char="ü"/>
            </a:pPr>
            <a:r>
              <a:rPr lang="en-IN" sz="2000" b="1" dirty="0" smtClean="0"/>
              <a:t>“Attitudes are the evaluative judgments that integrate and summarize . . . cognitive/affective reactions” (</a:t>
            </a:r>
            <a:r>
              <a:rPr lang="en-IN" sz="2000" b="1" dirty="0" err="1" smtClean="0"/>
              <a:t>Crano</a:t>
            </a:r>
            <a:r>
              <a:rPr lang="en-IN" sz="2000" b="1" dirty="0" smtClean="0"/>
              <a:t> and </a:t>
            </a:r>
            <a:r>
              <a:rPr lang="en-IN" sz="2000" b="1" dirty="0" err="1" smtClean="0"/>
              <a:t>Prislin</a:t>
            </a:r>
            <a:r>
              <a:rPr lang="en-IN" sz="2000" b="1" dirty="0" smtClean="0"/>
              <a:t>, 2006)</a:t>
            </a:r>
          </a:p>
          <a:p>
            <a:pPr algn="just">
              <a:buFont typeface="Wingdings" pitchFamily="2" charset="2"/>
              <a:buChar char="ü"/>
            </a:pPr>
            <a:endParaRPr lang="en-IN" sz="2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57200"/>
            <a:ext cx="4648200" cy="1200329"/>
          </a:xfrm>
          <a:prstGeom prst="rect">
            <a:avLst/>
          </a:prstGeom>
        </p:spPr>
        <p:txBody>
          <a:bodyPr wrap="square">
            <a:spAutoFit/>
          </a:bodyPr>
          <a:lstStyle/>
          <a:p>
            <a:pPr algn="just"/>
            <a:r>
              <a:rPr lang="en-IN" sz="2400" b="1" dirty="0" smtClean="0">
                <a:solidFill>
                  <a:srgbClr val="002060"/>
                </a:solidFill>
              </a:rPr>
              <a:t>Guidelines for attitude measurement (</a:t>
            </a:r>
            <a:r>
              <a:rPr lang="en-IN" sz="2400" b="1" dirty="0" err="1" smtClean="0">
                <a:solidFill>
                  <a:srgbClr val="002060"/>
                </a:solidFill>
              </a:rPr>
              <a:t>Henerson</a:t>
            </a:r>
            <a:r>
              <a:rPr lang="en-IN" sz="2400" b="1" dirty="0" smtClean="0">
                <a:solidFill>
                  <a:srgbClr val="002060"/>
                </a:solidFill>
              </a:rPr>
              <a:t>, Morris &amp; Fitz-Gibbon, 1987)</a:t>
            </a:r>
            <a:endParaRPr lang="en-IN" sz="2400" b="1" dirty="0">
              <a:solidFill>
                <a:srgbClr val="002060"/>
              </a:solidFill>
            </a:endParaRPr>
          </a:p>
        </p:txBody>
      </p:sp>
      <p:sp>
        <p:nvSpPr>
          <p:cNvPr id="3" name="TextBox 2"/>
          <p:cNvSpPr txBox="1"/>
          <p:nvPr/>
        </p:nvSpPr>
        <p:spPr>
          <a:xfrm>
            <a:off x="762000" y="3124200"/>
            <a:ext cx="4724400" cy="3539430"/>
          </a:xfrm>
          <a:prstGeom prst="rect">
            <a:avLst/>
          </a:prstGeom>
          <a:noFill/>
        </p:spPr>
        <p:txBody>
          <a:bodyPr wrap="square" rtlCol="0">
            <a:spAutoFit/>
          </a:bodyPr>
          <a:lstStyle/>
          <a:p>
            <a:pPr>
              <a:buFont typeface="Wingdings" pitchFamily="2" charset="2"/>
              <a:buChar char="Ø"/>
            </a:pPr>
            <a:r>
              <a:rPr lang="en-IN" sz="2800" b="1" dirty="0" smtClean="0"/>
              <a:t>Identify construct</a:t>
            </a:r>
          </a:p>
          <a:p>
            <a:pPr>
              <a:buFont typeface="Wingdings" pitchFamily="2" charset="2"/>
              <a:buChar char="Ø"/>
            </a:pPr>
            <a:r>
              <a:rPr lang="en-IN" sz="2800" b="1" dirty="0" smtClean="0"/>
              <a:t>Measuring construct</a:t>
            </a:r>
          </a:p>
          <a:p>
            <a:pPr>
              <a:buFont typeface="Wingdings" pitchFamily="2" charset="2"/>
              <a:buChar char="Ø"/>
            </a:pPr>
            <a:r>
              <a:rPr lang="en-IN" sz="2800" b="1" dirty="0" smtClean="0"/>
              <a:t>Construct an attitude measure</a:t>
            </a:r>
          </a:p>
          <a:p>
            <a:pPr>
              <a:buFont typeface="Wingdings" pitchFamily="2" charset="2"/>
              <a:buChar char="Ø"/>
            </a:pPr>
            <a:r>
              <a:rPr lang="en-IN" sz="2800" b="1" dirty="0" smtClean="0"/>
              <a:t>Conduct a pilot study</a:t>
            </a:r>
          </a:p>
          <a:p>
            <a:pPr>
              <a:buFont typeface="Wingdings" pitchFamily="2" charset="2"/>
              <a:buChar char="Ø"/>
            </a:pPr>
            <a:r>
              <a:rPr lang="en-IN" sz="2800" b="1" dirty="0" smtClean="0"/>
              <a:t>Revise tests for use</a:t>
            </a:r>
          </a:p>
          <a:p>
            <a:pPr>
              <a:buFont typeface="Wingdings" pitchFamily="2" charset="2"/>
              <a:buChar char="Ø"/>
            </a:pPr>
            <a:r>
              <a:rPr lang="en-IN" sz="2800" b="1" dirty="0" smtClean="0"/>
              <a:t>Summarize, analyze, and display results</a:t>
            </a:r>
            <a:endParaRPr lang="en-IN" sz="2800" b="1" dirty="0"/>
          </a:p>
        </p:txBody>
      </p:sp>
      <p:sp>
        <p:nvSpPr>
          <p:cNvPr id="4" name="TextBox 3"/>
          <p:cNvSpPr txBox="1"/>
          <p:nvPr/>
        </p:nvSpPr>
        <p:spPr>
          <a:xfrm>
            <a:off x="5334000" y="2438400"/>
            <a:ext cx="3810000" cy="2369880"/>
          </a:xfrm>
          <a:prstGeom prst="rect">
            <a:avLst/>
          </a:prstGeom>
          <a:noFill/>
        </p:spPr>
        <p:txBody>
          <a:bodyPr wrap="square" rtlCol="0">
            <a:spAutoFit/>
          </a:bodyPr>
          <a:lstStyle/>
          <a:p>
            <a:r>
              <a:rPr lang="en-US" sz="2800" dirty="0" smtClean="0"/>
              <a:t>               </a:t>
            </a:r>
            <a:r>
              <a:rPr lang="en-US" sz="3600" u="sng" dirty="0" smtClean="0"/>
              <a:t>Scales</a:t>
            </a:r>
            <a:endParaRPr lang="en-US" sz="2800" u="sng" dirty="0" smtClean="0"/>
          </a:p>
          <a:p>
            <a:pPr>
              <a:buFont typeface="Wingdings" pitchFamily="2" charset="2"/>
              <a:buChar char="ü"/>
            </a:pPr>
            <a:r>
              <a:rPr lang="en-IN" sz="2800" b="1" dirty="0" err="1" smtClean="0"/>
              <a:t>Thurstone</a:t>
            </a:r>
            <a:r>
              <a:rPr lang="en-IN" sz="2800" b="1" dirty="0" smtClean="0"/>
              <a:t> scale</a:t>
            </a:r>
          </a:p>
          <a:p>
            <a:pPr>
              <a:buFont typeface="Wingdings" pitchFamily="2" charset="2"/>
              <a:buChar char="ü"/>
            </a:pPr>
            <a:r>
              <a:rPr lang="en-IN" sz="2800" b="1" dirty="0" err="1" smtClean="0"/>
              <a:t>Likert</a:t>
            </a:r>
            <a:r>
              <a:rPr lang="en-IN" sz="2800" b="1" dirty="0" smtClean="0"/>
              <a:t> scale </a:t>
            </a:r>
          </a:p>
          <a:p>
            <a:pPr>
              <a:buFont typeface="Wingdings" pitchFamily="2" charset="2"/>
              <a:buChar char="ü"/>
            </a:pPr>
            <a:r>
              <a:rPr lang="en-IN" sz="2800" b="1" dirty="0" smtClean="0"/>
              <a:t>Semantic differential</a:t>
            </a:r>
          </a:p>
          <a:p>
            <a:pPr>
              <a:buFont typeface="Wingdings" pitchFamily="2" charset="2"/>
              <a:buChar char="ü"/>
            </a:pPr>
            <a:r>
              <a:rPr lang="en-IN" sz="2800" b="1" dirty="0" err="1" smtClean="0"/>
              <a:t>Guttman</a:t>
            </a:r>
            <a:r>
              <a:rPr lang="en-IN" sz="2800" b="1" dirty="0" smtClean="0"/>
              <a:t> scale  </a:t>
            </a:r>
            <a:endParaRPr lang="en-IN"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19200"/>
            <a:ext cx="8153400" cy="5262979"/>
          </a:xfrm>
          <a:prstGeom prst="rect">
            <a:avLst/>
          </a:prstGeom>
        </p:spPr>
        <p:txBody>
          <a:bodyPr wrap="square">
            <a:spAutoFit/>
          </a:bodyPr>
          <a:lstStyle/>
          <a:p>
            <a:pPr algn="just">
              <a:buFont typeface="Wingdings" pitchFamily="2" charset="2"/>
              <a:buChar char="v"/>
            </a:pPr>
            <a:r>
              <a:rPr lang="en-IN" sz="2400" b="1" dirty="0" smtClean="0"/>
              <a:t>"the subset of social intelligence that involves the ability to monitor one's own and others' feelings and emotions, to discriminate among them and to use this information to guide one's thinking and actions" (</a:t>
            </a:r>
            <a:r>
              <a:rPr lang="en-IN" sz="2400" b="1" dirty="0" err="1" smtClean="0"/>
              <a:t>Salovey</a:t>
            </a:r>
            <a:r>
              <a:rPr lang="en-IN" sz="2400" b="1" dirty="0" smtClean="0"/>
              <a:t>  and Mayer, 1990)</a:t>
            </a:r>
          </a:p>
          <a:p>
            <a:pPr algn="just">
              <a:buFont typeface="Wingdings" pitchFamily="2" charset="2"/>
              <a:buChar char="v"/>
            </a:pPr>
            <a:endParaRPr lang="en-IN" sz="2400" b="1" dirty="0" smtClean="0"/>
          </a:p>
          <a:p>
            <a:pPr algn="just">
              <a:buFont typeface="Wingdings" pitchFamily="2" charset="2"/>
              <a:buChar char="v"/>
            </a:pPr>
            <a:r>
              <a:rPr lang="en-IN" sz="2400" b="1" dirty="0" smtClean="0"/>
              <a:t>"managing feelings so that they are expressed appropriately and effectively, enabling people to work together smoothly toward their common goals." (</a:t>
            </a:r>
            <a:r>
              <a:rPr lang="en-IN" sz="2400" b="1" dirty="0" err="1" smtClean="0"/>
              <a:t>Goleman</a:t>
            </a:r>
            <a:r>
              <a:rPr lang="en-IN" sz="2400" b="1" dirty="0" smtClean="0"/>
              <a:t> , 1995)</a:t>
            </a:r>
          </a:p>
          <a:p>
            <a:pPr algn="just">
              <a:buFont typeface="Wingdings" pitchFamily="2" charset="2"/>
              <a:buChar char="v"/>
            </a:pPr>
            <a:endParaRPr lang="en-US" sz="2400" b="1" dirty="0" smtClean="0"/>
          </a:p>
          <a:p>
            <a:pPr algn="just">
              <a:buFont typeface="Wingdings" pitchFamily="2" charset="2"/>
              <a:buChar char="v"/>
            </a:pPr>
            <a:r>
              <a:rPr lang="en-IN" sz="2400" b="1" dirty="0" smtClean="0"/>
              <a:t>Mayer and </a:t>
            </a:r>
            <a:r>
              <a:rPr lang="en-IN" sz="2400" b="1" dirty="0" err="1" smtClean="0"/>
              <a:t>Salovey</a:t>
            </a:r>
            <a:r>
              <a:rPr lang="en-IN" sz="2400" b="1" dirty="0" smtClean="0"/>
              <a:t> (2000) proposed a model that identified four different factors of emotional intelligence: the perception of emotion, the ability reason using emotions, the ability to understand emotion and the ability to manage emotions.</a:t>
            </a:r>
          </a:p>
          <a:p>
            <a:pPr algn="just">
              <a:buFont typeface="Wingdings" pitchFamily="2" charset="2"/>
              <a:buChar char="v"/>
            </a:pPr>
            <a:endParaRPr lang="en-IN" sz="2400" b="1" dirty="0"/>
          </a:p>
        </p:txBody>
      </p:sp>
      <p:sp>
        <p:nvSpPr>
          <p:cNvPr id="3" name="TextBox 2"/>
          <p:cNvSpPr txBox="1"/>
          <p:nvPr/>
        </p:nvSpPr>
        <p:spPr>
          <a:xfrm>
            <a:off x="2286000" y="304800"/>
            <a:ext cx="4648200" cy="523220"/>
          </a:xfrm>
          <a:prstGeom prst="rect">
            <a:avLst/>
          </a:prstGeom>
          <a:noFill/>
        </p:spPr>
        <p:txBody>
          <a:bodyPr wrap="square" rtlCol="0">
            <a:spAutoFit/>
          </a:bodyPr>
          <a:lstStyle/>
          <a:p>
            <a:pPr algn="ctr"/>
            <a:r>
              <a:rPr lang="en-US" sz="2800" b="1" dirty="0" smtClean="0">
                <a:solidFill>
                  <a:srgbClr val="C00000"/>
                </a:solidFill>
              </a:rPr>
              <a:t>EMOTIONAL INTELLIGENCE</a:t>
            </a:r>
            <a:endParaRPr lang="en-IN" sz="2800" b="1"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3886200"/>
            <a:ext cx="3200400" cy="1569660"/>
          </a:xfrm>
          <a:prstGeom prst="rect">
            <a:avLst/>
          </a:prstGeom>
          <a:noFill/>
        </p:spPr>
        <p:txBody>
          <a:bodyPr wrap="square" rtlCol="0">
            <a:spAutoFit/>
          </a:bodyPr>
          <a:lstStyle/>
          <a:p>
            <a:pPr lvl="0"/>
            <a:r>
              <a:rPr lang="en-IN" sz="2400" b="1" dirty="0" smtClean="0"/>
              <a:t>Empathy </a:t>
            </a:r>
            <a:r>
              <a:rPr lang="en-IN" b="1" dirty="0" smtClean="0"/>
              <a:t> </a:t>
            </a:r>
          </a:p>
          <a:p>
            <a:pPr lvl="0">
              <a:buFont typeface="Arial" pitchFamily="34" charset="0"/>
              <a:buChar char="•"/>
            </a:pPr>
            <a:r>
              <a:rPr lang="en-IN" b="1" dirty="0" smtClean="0"/>
              <a:t>Service orientation</a:t>
            </a:r>
          </a:p>
          <a:p>
            <a:pPr lvl="0">
              <a:buFont typeface="Arial" pitchFamily="34" charset="0"/>
              <a:buChar char="•"/>
            </a:pPr>
            <a:r>
              <a:rPr lang="en-IN" b="1" dirty="0" smtClean="0"/>
              <a:t>Developing others</a:t>
            </a:r>
          </a:p>
          <a:p>
            <a:pPr lvl="0">
              <a:buFont typeface="Arial" pitchFamily="34" charset="0"/>
              <a:buChar char="•"/>
            </a:pPr>
            <a:r>
              <a:rPr lang="en-IN" b="1" dirty="0" smtClean="0"/>
              <a:t>Leveraging diversity</a:t>
            </a:r>
          </a:p>
          <a:p>
            <a:pPr lvl="0">
              <a:buFont typeface="Arial" pitchFamily="34" charset="0"/>
              <a:buChar char="•"/>
            </a:pPr>
            <a:r>
              <a:rPr lang="en-IN" b="1" dirty="0" smtClean="0"/>
              <a:t>Political awareness</a:t>
            </a:r>
          </a:p>
        </p:txBody>
      </p:sp>
      <p:sp>
        <p:nvSpPr>
          <p:cNvPr id="3" name="TextBox 2"/>
          <p:cNvSpPr txBox="1"/>
          <p:nvPr/>
        </p:nvSpPr>
        <p:spPr>
          <a:xfrm>
            <a:off x="457200" y="1447800"/>
            <a:ext cx="3429000" cy="1015663"/>
          </a:xfrm>
          <a:prstGeom prst="rect">
            <a:avLst/>
          </a:prstGeom>
          <a:noFill/>
        </p:spPr>
        <p:txBody>
          <a:bodyPr wrap="square" rtlCol="0">
            <a:spAutoFit/>
          </a:bodyPr>
          <a:lstStyle/>
          <a:p>
            <a:pPr lvl="0"/>
            <a:r>
              <a:rPr lang="en-IN" sz="2400" b="1" dirty="0" smtClean="0"/>
              <a:t>Self-awareness </a:t>
            </a:r>
          </a:p>
          <a:p>
            <a:pPr lvl="0">
              <a:buFont typeface="Arial" pitchFamily="34" charset="0"/>
              <a:buChar char="•"/>
            </a:pPr>
            <a:r>
              <a:rPr lang="en-IN" b="1" dirty="0" smtClean="0"/>
              <a:t>Emotional awareness,</a:t>
            </a:r>
          </a:p>
          <a:p>
            <a:pPr lvl="0">
              <a:buFont typeface="Arial" pitchFamily="34" charset="0"/>
              <a:buChar char="•"/>
            </a:pPr>
            <a:r>
              <a:rPr lang="en-IN" b="1" dirty="0" smtClean="0"/>
              <a:t>Self-confidence</a:t>
            </a:r>
          </a:p>
        </p:txBody>
      </p:sp>
      <p:sp>
        <p:nvSpPr>
          <p:cNvPr id="4" name="TextBox 3"/>
          <p:cNvSpPr txBox="1"/>
          <p:nvPr/>
        </p:nvSpPr>
        <p:spPr>
          <a:xfrm>
            <a:off x="3200400" y="1447800"/>
            <a:ext cx="2438400" cy="1846659"/>
          </a:xfrm>
          <a:prstGeom prst="rect">
            <a:avLst/>
          </a:prstGeom>
          <a:noFill/>
        </p:spPr>
        <p:txBody>
          <a:bodyPr wrap="square" rtlCol="0">
            <a:spAutoFit/>
          </a:bodyPr>
          <a:lstStyle/>
          <a:p>
            <a:pPr lvl="0"/>
            <a:r>
              <a:rPr lang="en-IN" sz="2400" b="1" dirty="0" smtClean="0"/>
              <a:t>Self-regulation </a:t>
            </a:r>
          </a:p>
          <a:p>
            <a:pPr lvl="0">
              <a:buFont typeface="Arial" pitchFamily="34" charset="0"/>
              <a:buChar char="•"/>
            </a:pPr>
            <a:r>
              <a:rPr lang="en-IN" b="1" dirty="0" smtClean="0"/>
              <a:t>Self-control</a:t>
            </a:r>
          </a:p>
          <a:p>
            <a:pPr lvl="0">
              <a:buFont typeface="Arial" pitchFamily="34" charset="0"/>
              <a:buChar char="•"/>
            </a:pPr>
            <a:r>
              <a:rPr lang="en-IN" b="1" dirty="0" smtClean="0"/>
              <a:t>Trustworthiness</a:t>
            </a:r>
          </a:p>
          <a:p>
            <a:pPr lvl="0">
              <a:buFont typeface="Arial" pitchFamily="34" charset="0"/>
              <a:buChar char="•"/>
            </a:pPr>
            <a:r>
              <a:rPr lang="en-IN" b="1" dirty="0" smtClean="0"/>
              <a:t>Conscientiousness</a:t>
            </a:r>
          </a:p>
          <a:p>
            <a:pPr lvl="0">
              <a:buFont typeface="Arial" pitchFamily="34" charset="0"/>
              <a:buChar char="•"/>
            </a:pPr>
            <a:r>
              <a:rPr lang="en-IN" b="1" dirty="0" smtClean="0"/>
              <a:t>Adaptability</a:t>
            </a:r>
          </a:p>
          <a:p>
            <a:pPr lvl="0">
              <a:buFont typeface="Arial" pitchFamily="34" charset="0"/>
              <a:buChar char="•"/>
            </a:pPr>
            <a:r>
              <a:rPr lang="en-IN" b="1" dirty="0" smtClean="0"/>
              <a:t>Innovation</a:t>
            </a:r>
            <a:endParaRPr lang="en-IN" b="1" dirty="0"/>
          </a:p>
        </p:txBody>
      </p:sp>
      <p:sp>
        <p:nvSpPr>
          <p:cNvPr id="5" name="TextBox 4"/>
          <p:cNvSpPr txBox="1"/>
          <p:nvPr/>
        </p:nvSpPr>
        <p:spPr>
          <a:xfrm>
            <a:off x="5791200" y="1371600"/>
            <a:ext cx="2895600" cy="1569660"/>
          </a:xfrm>
          <a:prstGeom prst="rect">
            <a:avLst/>
          </a:prstGeom>
          <a:noFill/>
        </p:spPr>
        <p:txBody>
          <a:bodyPr wrap="square" rtlCol="0">
            <a:spAutoFit/>
          </a:bodyPr>
          <a:lstStyle/>
          <a:p>
            <a:pPr lvl="0"/>
            <a:r>
              <a:rPr lang="en-IN" sz="2400" b="1" dirty="0" smtClean="0"/>
              <a:t>Self-motivation </a:t>
            </a:r>
          </a:p>
          <a:p>
            <a:pPr lvl="0">
              <a:buFont typeface="Arial" pitchFamily="34" charset="0"/>
              <a:buChar char="•"/>
            </a:pPr>
            <a:r>
              <a:rPr lang="en-IN" b="1" dirty="0" smtClean="0"/>
              <a:t> Achievement drive</a:t>
            </a:r>
          </a:p>
          <a:p>
            <a:pPr lvl="0">
              <a:buFont typeface="Arial" pitchFamily="34" charset="0"/>
              <a:buChar char="•"/>
            </a:pPr>
            <a:r>
              <a:rPr lang="en-IN" b="1" dirty="0" smtClean="0"/>
              <a:t>Commitment</a:t>
            </a:r>
          </a:p>
          <a:p>
            <a:pPr lvl="0">
              <a:buFont typeface="Arial" pitchFamily="34" charset="0"/>
              <a:buChar char="•"/>
            </a:pPr>
            <a:r>
              <a:rPr lang="en-IN" b="1" dirty="0" smtClean="0"/>
              <a:t>Initiative</a:t>
            </a:r>
          </a:p>
          <a:p>
            <a:pPr lvl="0">
              <a:buFont typeface="Arial" pitchFamily="34" charset="0"/>
              <a:buChar char="•"/>
            </a:pPr>
            <a:r>
              <a:rPr lang="en-IN" b="1" dirty="0" smtClean="0"/>
              <a:t>Optimism </a:t>
            </a:r>
          </a:p>
        </p:txBody>
      </p:sp>
      <p:sp>
        <p:nvSpPr>
          <p:cNvPr id="6" name="TextBox 5"/>
          <p:cNvSpPr txBox="1"/>
          <p:nvPr/>
        </p:nvSpPr>
        <p:spPr>
          <a:xfrm>
            <a:off x="5334000" y="3429000"/>
            <a:ext cx="2590800" cy="3231654"/>
          </a:xfrm>
          <a:prstGeom prst="rect">
            <a:avLst/>
          </a:prstGeom>
          <a:noFill/>
        </p:spPr>
        <p:txBody>
          <a:bodyPr wrap="square" rtlCol="0">
            <a:spAutoFit/>
          </a:bodyPr>
          <a:lstStyle/>
          <a:p>
            <a:pPr lvl="0"/>
            <a:r>
              <a:rPr lang="en-IN" sz="2400" b="1" dirty="0" smtClean="0"/>
              <a:t>Social skills </a:t>
            </a:r>
          </a:p>
          <a:p>
            <a:pPr lvl="0">
              <a:buFont typeface="Arial" pitchFamily="34" charset="0"/>
              <a:buChar char="•"/>
            </a:pPr>
            <a:r>
              <a:rPr lang="en-IN" b="1" dirty="0" smtClean="0"/>
              <a:t>Influence  Communication</a:t>
            </a:r>
          </a:p>
          <a:p>
            <a:pPr lvl="0">
              <a:buFont typeface="Arial" pitchFamily="34" charset="0"/>
              <a:buChar char="•"/>
            </a:pPr>
            <a:r>
              <a:rPr lang="en-IN" b="1" dirty="0" smtClean="0"/>
              <a:t>Leadership,</a:t>
            </a:r>
          </a:p>
          <a:p>
            <a:pPr lvl="0">
              <a:buFont typeface="Arial" pitchFamily="34" charset="0"/>
              <a:buChar char="•"/>
            </a:pPr>
            <a:r>
              <a:rPr lang="en-IN" b="1" dirty="0" smtClean="0"/>
              <a:t>Change catalyst</a:t>
            </a:r>
          </a:p>
          <a:p>
            <a:pPr lvl="0">
              <a:buFont typeface="Arial" pitchFamily="34" charset="0"/>
              <a:buChar char="•"/>
            </a:pPr>
            <a:r>
              <a:rPr lang="en-IN" b="1" dirty="0" smtClean="0"/>
              <a:t>Conflict management</a:t>
            </a:r>
          </a:p>
          <a:p>
            <a:pPr lvl="0">
              <a:buFont typeface="Arial" pitchFamily="34" charset="0"/>
              <a:buChar char="•"/>
            </a:pPr>
            <a:r>
              <a:rPr lang="en-IN" b="1" dirty="0" smtClean="0"/>
              <a:t>Building bonds </a:t>
            </a:r>
          </a:p>
          <a:p>
            <a:pPr lvl="0">
              <a:buFont typeface="Arial" pitchFamily="34" charset="0"/>
              <a:buChar char="•"/>
            </a:pPr>
            <a:r>
              <a:rPr lang="en-IN" b="1" dirty="0" smtClean="0"/>
              <a:t>Collaboration and cooperation</a:t>
            </a:r>
          </a:p>
          <a:p>
            <a:pPr lvl="0">
              <a:buFont typeface="Arial" pitchFamily="34" charset="0"/>
              <a:buChar char="•"/>
            </a:pPr>
            <a:r>
              <a:rPr lang="en-IN" b="1" dirty="0" smtClean="0"/>
              <a:t>Team capabilities </a:t>
            </a:r>
          </a:p>
          <a:p>
            <a:endParaRPr lang="en-IN" b="1" dirty="0"/>
          </a:p>
        </p:txBody>
      </p:sp>
      <p:sp>
        <p:nvSpPr>
          <p:cNvPr id="7" name="TextBox 6"/>
          <p:cNvSpPr txBox="1"/>
          <p:nvPr/>
        </p:nvSpPr>
        <p:spPr>
          <a:xfrm>
            <a:off x="2819400" y="533400"/>
            <a:ext cx="3200400" cy="584775"/>
          </a:xfrm>
          <a:prstGeom prst="rect">
            <a:avLst/>
          </a:prstGeom>
          <a:noFill/>
        </p:spPr>
        <p:txBody>
          <a:bodyPr wrap="square" rtlCol="0">
            <a:spAutoFit/>
          </a:bodyPr>
          <a:lstStyle/>
          <a:p>
            <a:pPr algn="ctr"/>
            <a:r>
              <a:rPr lang="en-IN" sz="3200" b="1" dirty="0" smtClean="0">
                <a:solidFill>
                  <a:srgbClr val="C00000"/>
                </a:solidFill>
              </a:rPr>
              <a:t>Dimensions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228600"/>
            <a:ext cx="4502323" cy="523220"/>
          </a:xfrm>
          <a:prstGeom prst="rect">
            <a:avLst/>
          </a:prstGeom>
        </p:spPr>
        <p:txBody>
          <a:bodyPr wrap="none">
            <a:spAutoFit/>
          </a:bodyPr>
          <a:lstStyle/>
          <a:p>
            <a:r>
              <a:rPr lang="en-IN" sz="2800" b="1" dirty="0" smtClean="0">
                <a:solidFill>
                  <a:srgbClr val="C00000"/>
                </a:solidFill>
              </a:rPr>
              <a:t>Emotional Intelligence Scales</a:t>
            </a:r>
            <a:endParaRPr lang="en-IN" sz="2800" dirty="0">
              <a:solidFill>
                <a:srgbClr val="C00000"/>
              </a:solidFill>
            </a:endParaRPr>
          </a:p>
        </p:txBody>
      </p:sp>
      <p:sp>
        <p:nvSpPr>
          <p:cNvPr id="3" name="TextBox 2"/>
          <p:cNvSpPr txBox="1"/>
          <p:nvPr/>
        </p:nvSpPr>
        <p:spPr>
          <a:xfrm>
            <a:off x="685800" y="1143000"/>
            <a:ext cx="7239000" cy="5262979"/>
          </a:xfrm>
          <a:prstGeom prst="rect">
            <a:avLst/>
          </a:prstGeom>
          <a:noFill/>
        </p:spPr>
        <p:txBody>
          <a:bodyPr wrap="square" rtlCol="0">
            <a:spAutoFit/>
          </a:bodyPr>
          <a:lstStyle/>
          <a:p>
            <a:pPr>
              <a:buFont typeface="Wingdings" pitchFamily="2" charset="2"/>
              <a:buChar char="ü"/>
            </a:pPr>
            <a:r>
              <a:rPr lang="en-IN" sz="2400" b="1" dirty="0" err="1" smtClean="0"/>
              <a:t>Goleman's</a:t>
            </a:r>
            <a:r>
              <a:rPr lang="en-IN" sz="2400" b="1" dirty="0" smtClean="0"/>
              <a:t> Emotional Intelligence Test written for </a:t>
            </a:r>
            <a:r>
              <a:rPr lang="en-IN" sz="2400" b="1" dirty="0" err="1" smtClean="0"/>
              <a:t>Utne</a:t>
            </a:r>
            <a:r>
              <a:rPr lang="en-IN" sz="2400" b="1" dirty="0" smtClean="0"/>
              <a:t> Magazine</a:t>
            </a:r>
          </a:p>
          <a:p>
            <a:pPr>
              <a:buFont typeface="Wingdings" pitchFamily="2" charset="2"/>
              <a:buChar char="ü"/>
            </a:pPr>
            <a:r>
              <a:rPr lang="en-IN" sz="2400" b="1" dirty="0" smtClean="0"/>
              <a:t>Trait Meta Mood Scale </a:t>
            </a:r>
          </a:p>
          <a:p>
            <a:pPr>
              <a:buFont typeface="Wingdings" pitchFamily="2" charset="2"/>
              <a:buChar char="ü"/>
            </a:pPr>
            <a:r>
              <a:rPr lang="en-IN" sz="2400" b="1" dirty="0" err="1" smtClean="0"/>
              <a:t>BarOn</a:t>
            </a:r>
            <a:r>
              <a:rPr lang="en-IN" sz="2400" b="1" dirty="0" smtClean="0"/>
              <a:t> Emotional Quotient Inventory </a:t>
            </a:r>
          </a:p>
          <a:p>
            <a:pPr>
              <a:buFont typeface="Wingdings" pitchFamily="2" charset="2"/>
              <a:buChar char="ü"/>
            </a:pPr>
            <a:r>
              <a:rPr lang="en-IN" sz="2400" b="1" dirty="0" err="1" smtClean="0"/>
              <a:t>Schutte</a:t>
            </a:r>
            <a:r>
              <a:rPr lang="en-IN" sz="2400" b="1" dirty="0" smtClean="0"/>
              <a:t> Emotional Intelligence Scale </a:t>
            </a:r>
          </a:p>
          <a:p>
            <a:pPr>
              <a:buFont typeface="Wingdings" pitchFamily="2" charset="2"/>
              <a:buChar char="ü"/>
            </a:pPr>
            <a:r>
              <a:rPr lang="en-IN" sz="2400" b="1" dirty="0" smtClean="0"/>
              <a:t>Multifactor Emotional Intelligence Scale </a:t>
            </a:r>
          </a:p>
          <a:p>
            <a:pPr>
              <a:buFont typeface="Wingdings" pitchFamily="2" charset="2"/>
              <a:buChar char="ü"/>
            </a:pPr>
            <a:r>
              <a:rPr lang="en-IN" sz="2400" b="1" dirty="0" smtClean="0"/>
              <a:t>Emotional Competence Inventory </a:t>
            </a:r>
          </a:p>
          <a:p>
            <a:pPr>
              <a:buFont typeface="Wingdings" pitchFamily="2" charset="2"/>
              <a:buChar char="ü"/>
            </a:pPr>
            <a:r>
              <a:rPr lang="en-IN" sz="2400" b="1" dirty="0" smtClean="0"/>
              <a:t>Emotional Intelligence Self Regulation Scale </a:t>
            </a:r>
          </a:p>
          <a:p>
            <a:pPr>
              <a:buFont typeface="Wingdings" pitchFamily="2" charset="2"/>
              <a:buChar char="ü"/>
            </a:pPr>
            <a:r>
              <a:rPr lang="en-IN" sz="2400" b="1" dirty="0" smtClean="0"/>
              <a:t>Tapia Emotional Intelligence Inventory </a:t>
            </a:r>
          </a:p>
          <a:p>
            <a:pPr>
              <a:buFont typeface="Wingdings" pitchFamily="2" charset="2"/>
              <a:buChar char="ü"/>
            </a:pPr>
            <a:r>
              <a:rPr lang="en-IN" sz="2400" b="1" dirty="0" smtClean="0"/>
              <a:t>Emotional Intelligence Scale </a:t>
            </a:r>
          </a:p>
          <a:p>
            <a:pPr>
              <a:buFont typeface="Wingdings" pitchFamily="2" charset="2"/>
              <a:buChar char="ü"/>
            </a:pPr>
            <a:r>
              <a:rPr lang="en-IN" sz="2400" b="1" dirty="0" smtClean="0"/>
              <a:t>Mayer-</a:t>
            </a:r>
            <a:r>
              <a:rPr lang="en-IN" sz="2400" b="1" dirty="0" err="1" smtClean="0"/>
              <a:t>Salovey</a:t>
            </a:r>
            <a:r>
              <a:rPr lang="en-IN" sz="2400" b="1" dirty="0" smtClean="0"/>
              <a:t>-Caruso-Emotional Intelligence test (MSCEIT) (Mayer et. al. 2003)</a:t>
            </a:r>
            <a:endParaRPr lang="en-IN" sz="2400" b="1" i="1" dirty="0" smtClean="0"/>
          </a:p>
          <a:p>
            <a:pPr>
              <a:buFont typeface="Wingdings" pitchFamily="2" charset="2"/>
              <a:buChar char="ü"/>
            </a:pPr>
            <a:r>
              <a:rPr lang="en-IN" sz="2400" b="1" dirty="0" err="1" smtClean="0"/>
              <a:t>Genos</a:t>
            </a:r>
            <a:r>
              <a:rPr lang="en-IN" sz="2400" b="1" dirty="0" smtClean="0"/>
              <a:t> Emotional Intelligent scale (</a:t>
            </a:r>
            <a:r>
              <a:rPr lang="en-IN" sz="2400" b="1" dirty="0" err="1" smtClean="0"/>
              <a:t>Gignac</a:t>
            </a:r>
            <a:r>
              <a:rPr lang="en-IN" sz="2400" b="1" dirty="0" smtClean="0"/>
              <a:t>, 2010) </a:t>
            </a:r>
            <a:endParaRPr lang="en-IN" sz="2400" dirty="0" smtClean="0"/>
          </a:p>
          <a:p>
            <a:pPr>
              <a:buFont typeface="Wingdings" pitchFamily="2" charset="2"/>
              <a:buChar char="ü"/>
            </a:pPr>
            <a:endParaRPr lang="en-IN"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744</TotalTime>
  <Words>1931</Words>
  <Application>Microsoft Office PowerPoint</Application>
  <PresentationFormat>On-screen Show (4:3)</PresentationFormat>
  <Paragraphs>156</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User</cp:lastModifiedBy>
  <cp:revision>118</cp:revision>
  <dcterms:created xsi:type="dcterms:W3CDTF">2006-08-16T00:00:00Z</dcterms:created>
  <dcterms:modified xsi:type="dcterms:W3CDTF">2016-08-22T12:35:50Z</dcterms:modified>
</cp:coreProperties>
</file>