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2" r:id="rId7"/>
    <p:sldId id="263" r:id="rId8"/>
    <p:sldId id="284" r:id="rId9"/>
    <p:sldId id="282" r:id="rId10"/>
    <p:sldId id="277" r:id="rId11"/>
    <p:sldId id="265" r:id="rId12"/>
    <p:sldId id="266" r:id="rId13"/>
    <p:sldId id="285" r:id="rId14"/>
    <p:sldId id="283" r:id="rId15"/>
    <p:sldId id="270" r:id="rId16"/>
    <p:sldId id="281" r:id="rId17"/>
    <p:sldId id="271" r:id="rId18"/>
    <p:sldId id="286" r:id="rId19"/>
    <p:sldId id="269" r:id="rId20"/>
    <p:sldId id="273" r:id="rId21"/>
    <p:sldId id="278" r:id="rId22"/>
    <p:sldId id="274" r:id="rId23"/>
    <p:sldId id="280"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218321"/>
    <a:srgbClr val="269626"/>
    <a:srgbClr val="C53B15"/>
    <a:srgbClr val="A46200"/>
    <a:srgbClr val="DE8400"/>
    <a:srgbClr val="656321"/>
    <a:srgbClr val="0000CC"/>
    <a:srgbClr val="740000"/>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1039" autoAdjust="0"/>
  </p:normalViewPr>
  <p:slideViewPr>
    <p:cSldViewPr>
      <p:cViewPr varScale="1">
        <p:scale>
          <a:sx n="54" d="100"/>
          <a:sy n="54" d="100"/>
        </p:scale>
        <p:origin x="-84"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5F312E-9DD7-4199-9C1B-D3A51245F3E5}" type="datetimeFigureOut">
              <a:rPr lang="en-US" smtClean="0"/>
              <a:pPr/>
              <a:t>8/18/2016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FFBADE-6074-45D9-8E6A-9FECCDD1845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Training load feature tells us how heard</a:t>
            </a:r>
            <a:r>
              <a:rPr lang="en-US" baseline="0" dirty="0" smtClean="0"/>
              <a:t> the training session was and how much time we will need to fully recovery from it before further training. </a:t>
            </a:r>
          </a:p>
          <a:p>
            <a:r>
              <a:rPr lang="en-US" baseline="0" dirty="0" smtClean="0"/>
              <a:t>Training load is psychological and physiological demand put on the organism through motor stimulus resulting the improvement and maintenance of performance capacity.</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Char char="§"/>
            </a:pPr>
            <a:r>
              <a:rPr lang="en-US" dirty="0" smtClean="0"/>
              <a:t> increase the capacity for production of lactic acid</a:t>
            </a:r>
          </a:p>
          <a:p>
            <a:pPr>
              <a:buFont typeface="Wingdings" pitchFamily="2" charset="2"/>
              <a:buChar char="§"/>
            </a:pPr>
            <a:r>
              <a:rPr lang="en-US" dirty="0" smtClean="0"/>
              <a:t> enhance the rate of </a:t>
            </a:r>
            <a:r>
              <a:rPr lang="en-US" dirty="0" err="1" smtClean="0"/>
              <a:t>glycolysis</a:t>
            </a:r>
            <a:endParaRPr lang="en-US" dirty="0" smtClean="0"/>
          </a:p>
          <a:p>
            <a:pPr>
              <a:buFont typeface="Wingdings" pitchFamily="2" charset="2"/>
              <a:buChar char="§"/>
            </a:pPr>
            <a:r>
              <a:rPr lang="en-US" baseline="0" dirty="0" smtClean="0"/>
              <a:t> increase the anaerobic capacity allowing more energy</a:t>
            </a:r>
          </a:p>
          <a:p>
            <a:pPr>
              <a:buFont typeface="Wingdings" pitchFamily="2" charset="2"/>
              <a:buChar char="§"/>
            </a:pPr>
            <a:r>
              <a:rPr lang="en-US" baseline="0" dirty="0" smtClean="0"/>
              <a:t> increase the </a:t>
            </a:r>
            <a:r>
              <a:rPr lang="en-US" baseline="0" dirty="0" err="1" smtClean="0"/>
              <a:t>enzymic</a:t>
            </a:r>
            <a:r>
              <a:rPr lang="en-US" baseline="0" dirty="0" smtClean="0"/>
              <a:t> activity</a:t>
            </a:r>
          </a:p>
          <a:p>
            <a:pPr>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The</a:t>
            </a:r>
            <a:r>
              <a:rPr lang="en-US" baseline="0" dirty="0" smtClean="0"/>
              <a:t> rate of </a:t>
            </a:r>
            <a:r>
              <a:rPr lang="en-US" baseline="0" dirty="0" err="1" smtClean="0"/>
              <a:t>lypolisis</a:t>
            </a:r>
            <a:r>
              <a:rPr lang="en-US" baseline="0" dirty="0" smtClean="0"/>
              <a:t> and the rate of adipose tissue blood flow determine the rate of entry of FFA into circulation.</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Percentage of total energy expenditure</a:t>
            </a:r>
            <a:br>
              <a:rPr lang="en-US" dirty="0" smtClean="0"/>
            </a:br>
            <a:r>
              <a:rPr lang="en-US" dirty="0" smtClean="0"/>
              <a:t>time</a:t>
            </a:r>
            <a:br>
              <a:rPr lang="en-US" dirty="0" smtClean="0"/>
            </a:br>
            <a:r>
              <a:rPr lang="en-US" dirty="0" smtClean="0"/>
              <a:t>glucose</a:t>
            </a:r>
            <a:br>
              <a:rPr lang="en-US" dirty="0" smtClean="0"/>
            </a:br>
            <a:r>
              <a:rPr lang="en-US" dirty="0" smtClean="0"/>
              <a:t>glycogen</a:t>
            </a:r>
            <a:br>
              <a:rPr lang="en-US" dirty="0" smtClean="0"/>
            </a:br>
            <a:r>
              <a:rPr lang="en-US" dirty="0" smtClean="0"/>
              <a:t>fat 100</a:t>
            </a:r>
            <a:br>
              <a:rPr lang="en-US" dirty="0" smtClean="0"/>
            </a:br>
            <a:r>
              <a:rPr lang="en-US" dirty="0" smtClean="0"/>
              <a:t>50</a:t>
            </a:r>
          </a:p>
          <a:p>
            <a:r>
              <a:rPr lang="en-US" dirty="0" smtClean="0"/>
              <a:t>75</a:t>
            </a:r>
          </a:p>
          <a:p>
            <a:r>
              <a:rPr lang="en-US" dirty="0" smtClean="0"/>
              <a:t>30</a:t>
            </a:r>
            <a:r>
              <a:rPr lang="en-US" baseline="0" dirty="0" smtClean="0"/>
              <a:t>    60    90    120    150    180    210    240</a:t>
            </a:r>
            <a:endParaRPr lang="en-US" dirty="0" smtClean="0"/>
          </a:p>
        </p:txBody>
      </p:sp>
      <p:sp>
        <p:nvSpPr>
          <p:cNvPr id="4" name="Slide Number Placeholder 3"/>
          <p:cNvSpPr>
            <a:spLocks noGrp="1"/>
          </p:cNvSpPr>
          <p:nvPr>
            <p:ph type="sldNum" sz="quarter" idx="10"/>
          </p:nvPr>
        </p:nvSpPr>
        <p:spPr/>
        <p:txBody>
          <a:bodyPr/>
          <a:lstStyle/>
          <a:p>
            <a:fld id="{55FFBADE-6074-45D9-8E6A-9FECCDD18457}" type="slidenum">
              <a:rPr lang="en-US" smtClean="0"/>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Char char="Ø"/>
            </a:pPr>
            <a:r>
              <a:rPr lang="en-US" dirty="0" smtClean="0"/>
              <a:t>Pre exercise diet is essential for endurance performer.</a:t>
            </a:r>
            <a:br>
              <a:rPr lang="en-US" dirty="0" smtClean="0"/>
            </a:br>
            <a:endParaRPr lang="en-US" dirty="0" smtClean="0"/>
          </a:p>
          <a:p>
            <a:pPr>
              <a:buFont typeface="Wingdings" pitchFamily="2" charset="2"/>
              <a:buChar char="Ø"/>
            </a:pPr>
            <a:r>
              <a:rPr lang="en-US" dirty="0" smtClean="0"/>
              <a:t>Carbohydrate</a:t>
            </a:r>
            <a:r>
              <a:rPr lang="en-US" baseline="0" dirty="0" smtClean="0"/>
              <a:t> loading</a:t>
            </a:r>
            <a:br>
              <a:rPr lang="en-US" baseline="0" dirty="0" smtClean="0"/>
            </a:br>
            <a:endParaRPr lang="en-US" baseline="0" dirty="0" smtClean="0"/>
          </a:p>
          <a:p>
            <a:pPr>
              <a:buFont typeface="Wingdings" pitchFamily="2" charset="2"/>
              <a:buChar char="Ø"/>
            </a:pPr>
            <a:r>
              <a:rPr lang="en-US" baseline="0" dirty="0" smtClean="0"/>
              <a:t>Fat diet during </a:t>
            </a:r>
            <a:r>
              <a:rPr lang="en-US" baseline="0" dirty="0" err="1" smtClean="0"/>
              <a:t>traing</a:t>
            </a:r>
            <a:r>
              <a:rPr lang="en-US" baseline="0" dirty="0" smtClean="0"/>
              <a:t/>
            </a:r>
            <a:br>
              <a:rPr lang="en-US" baseline="0" dirty="0" smtClean="0"/>
            </a:br>
            <a:endParaRPr lang="en-US" baseline="0" dirty="0" smtClean="0"/>
          </a:p>
          <a:p>
            <a:pPr>
              <a:buFont typeface="Wingdings" pitchFamily="2" charset="2"/>
              <a:buChar char="Ø"/>
            </a:pPr>
            <a:r>
              <a:rPr lang="en-US" baseline="0" dirty="0" smtClean="0"/>
              <a:t>Caffeine and carnitine [ these are the fat burners but ergogenic aid, faciliting the </a:t>
            </a:r>
            <a:r>
              <a:rPr lang="en-US" baseline="0" dirty="0" err="1" smtClean="0"/>
              <a:t>resease</a:t>
            </a:r>
            <a:r>
              <a:rPr lang="en-US" baseline="0" dirty="0" smtClean="0"/>
              <a:t> of Ca++ ion]</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Char char="§"/>
            </a:pPr>
            <a:r>
              <a:rPr lang="en-US" dirty="0" smtClean="0"/>
              <a:t> increase the fat oxidation capacity</a:t>
            </a:r>
          </a:p>
          <a:p>
            <a:pPr>
              <a:buFont typeface="Wingdings" pitchFamily="2" charset="2"/>
              <a:buChar char="§"/>
            </a:pPr>
            <a:r>
              <a:rPr lang="en-US" dirty="0" smtClean="0"/>
              <a:t> increase the ATP </a:t>
            </a:r>
            <a:r>
              <a:rPr lang="en-US" dirty="0" err="1" smtClean="0"/>
              <a:t>resynthesis</a:t>
            </a:r>
            <a:r>
              <a:rPr lang="en-US" dirty="0" smtClean="0"/>
              <a:t> by fat and carbohydrate oxidation</a:t>
            </a:r>
          </a:p>
          <a:p>
            <a:pPr>
              <a:buFont typeface="Wingdings" pitchFamily="2" charset="2"/>
              <a:buChar char="§"/>
            </a:pPr>
            <a:r>
              <a:rPr lang="en-US" dirty="0" smtClean="0"/>
              <a:t> increase cardiac output, </a:t>
            </a:r>
            <a:r>
              <a:rPr lang="en-US" dirty="0" err="1" smtClean="0"/>
              <a:t>strock</a:t>
            </a:r>
            <a:r>
              <a:rPr lang="en-US" dirty="0" smtClean="0"/>
              <a:t> volume, lunge ventilation </a:t>
            </a:r>
          </a:p>
          <a:p>
            <a:pPr>
              <a:buFont typeface="Wingdings" pitchFamily="2" charset="2"/>
              <a:buChar char="§"/>
            </a:pPr>
            <a:r>
              <a:rPr lang="en-US" dirty="0" smtClean="0"/>
              <a:t> increase the density of capillary,</a:t>
            </a:r>
            <a:r>
              <a:rPr lang="en-US" baseline="0" dirty="0" smtClean="0"/>
              <a:t> </a:t>
            </a:r>
            <a:r>
              <a:rPr lang="en-US" baseline="0" dirty="0" err="1" smtClean="0"/>
              <a:t>myoglobin</a:t>
            </a:r>
            <a:r>
              <a:rPr lang="en-US" baseline="0" dirty="0" smtClean="0"/>
              <a:t> contents, </a:t>
            </a:r>
          </a:p>
          <a:p>
            <a:pPr>
              <a:buFont typeface="Wingdings" pitchFamily="2" charset="2"/>
              <a:buChar char="§"/>
            </a:pPr>
            <a:r>
              <a:rPr lang="en-US" baseline="0" dirty="0" smtClean="0"/>
              <a:t> increase the activity of oxidative enzyme</a:t>
            </a:r>
          </a:p>
          <a:p>
            <a:pPr>
              <a:buFont typeface="Wingdings" pitchFamily="2" charset="2"/>
              <a:buChar char="§"/>
            </a:pPr>
            <a:r>
              <a:rPr lang="en-US" baseline="0" dirty="0" smtClean="0"/>
              <a:t> increase no. of capillaries that carry more O2</a:t>
            </a:r>
          </a:p>
          <a:p>
            <a:pPr>
              <a:buFont typeface="Wingdings" pitchFamily="2" charset="2"/>
              <a:buChar char="§"/>
            </a:pPr>
            <a:r>
              <a:rPr lang="en-US" dirty="0" smtClean="0"/>
              <a:t> increase the level of FFA</a:t>
            </a:r>
          </a:p>
          <a:p>
            <a:pPr>
              <a:buFont typeface="Wingdings" pitchFamily="2" charset="2"/>
              <a:buChar char="§"/>
            </a:pPr>
            <a:r>
              <a:rPr lang="en-US" dirty="0" smtClean="0"/>
              <a:t> increase the concentration of </a:t>
            </a:r>
            <a:r>
              <a:rPr lang="en-US" dirty="0" err="1" smtClean="0"/>
              <a:t>myoglobin</a:t>
            </a:r>
            <a:r>
              <a:rPr lang="en-US" dirty="0" smtClean="0"/>
              <a:t>, O2 binding protein </a:t>
            </a:r>
          </a:p>
          <a:p>
            <a:pPr>
              <a:buFont typeface="Wingdings" pitchFamily="2" charset="2"/>
              <a:buChar char="§"/>
            </a:pPr>
            <a:r>
              <a:rPr lang="en-US" dirty="0" smtClean="0"/>
              <a:t> may increase the storage</a:t>
            </a:r>
            <a:r>
              <a:rPr lang="en-US" baseline="0" dirty="0" smtClean="0"/>
              <a:t> of glycogen storage</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Load creates disturbance on homeostasis</a:t>
            </a:r>
            <a:r>
              <a:rPr lang="en-US" baseline="0" dirty="0" smtClean="0"/>
              <a:t> condition. Training load characterized by physical movement, continuous movement resulting the decrease of energy and arise fatigue. Bur the tendency of human body is adjust to near situation and restore to the normal condition when the  impulse is withdrawal.  Its recovery. The recovery doesn’t stop by achieving the pre activity proficiency level. It over falls the level. This is called over or super compensation. It’s a purely temporary phase and then disappears and falls on under compensation phase. These super and under compensation phases follow each other in pendulum like fashion but with diminishing amplitude till it comes back to the stable pre activity proficiency level. If the load is repeated for several days in scientific manner the phase of super compensation can be prolonged for days and adaptation comes..</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Load</a:t>
            </a:r>
            <a:br>
              <a:rPr lang="en-US" dirty="0" smtClean="0"/>
            </a:br>
            <a:r>
              <a:rPr lang="en-US" dirty="0" smtClean="0"/>
              <a:t>pre activity proficiency level</a:t>
            </a:r>
            <a:br>
              <a:rPr lang="en-US" dirty="0" smtClean="0"/>
            </a:br>
            <a:r>
              <a:rPr lang="en-US" dirty="0" smtClean="0"/>
              <a:t>phase of fatigue</a:t>
            </a:r>
            <a:br>
              <a:rPr lang="en-US" dirty="0" smtClean="0"/>
            </a:br>
            <a:r>
              <a:rPr lang="en-US" dirty="0" smtClean="0"/>
              <a:t>phase</a:t>
            </a:r>
            <a:r>
              <a:rPr lang="en-US" baseline="0" dirty="0" smtClean="0"/>
              <a:t> of recovery</a:t>
            </a:r>
            <a:br>
              <a:rPr lang="en-US" baseline="0" dirty="0" smtClean="0"/>
            </a:br>
            <a:r>
              <a:rPr lang="en-US" baseline="0" dirty="0" smtClean="0"/>
              <a:t>phase of super compensation</a:t>
            </a:r>
            <a:br>
              <a:rPr lang="en-US" baseline="0" dirty="0" smtClean="0"/>
            </a:br>
            <a:r>
              <a:rPr lang="en-US" baseline="0" dirty="0" smtClean="0"/>
              <a:t>phase of under compensation</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Char char="§"/>
            </a:pPr>
            <a:r>
              <a:rPr lang="en-US" dirty="0" smtClean="0"/>
              <a:t> work and recovery</a:t>
            </a:r>
            <a:br>
              <a:rPr lang="en-US" dirty="0" smtClean="0"/>
            </a:br>
            <a:endParaRPr lang="en-US" dirty="0" smtClean="0"/>
          </a:p>
          <a:p>
            <a:pPr>
              <a:buFont typeface="Wingdings" pitchFamily="2" charset="2"/>
              <a:buChar char="§"/>
            </a:pPr>
            <a:r>
              <a:rPr lang="en-US" dirty="0" smtClean="0"/>
              <a:t>Intensity</a:t>
            </a:r>
            <a:r>
              <a:rPr lang="en-US" baseline="0" dirty="0" smtClean="0"/>
              <a:t> and volume of work</a:t>
            </a:r>
            <a:br>
              <a:rPr lang="en-US" baseline="0" dirty="0" smtClean="0"/>
            </a:br>
            <a:endParaRPr lang="en-US" baseline="0" dirty="0" smtClean="0"/>
          </a:p>
          <a:p>
            <a:pPr>
              <a:buFont typeface="Wingdings" pitchFamily="2" charset="2"/>
              <a:buChar char="§"/>
            </a:pPr>
            <a:r>
              <a:rPr lang="en-US" baseline="0" dirty="0" smtClean="0"/>
              <a:t>Depends upon age</a:t>
            </a:r>
            <a:br>
              <a:rPr lang="en-US" baseline="0" dirty="0" smtClean="0"/>
            </a:br>
            <a:endParaRPr lang="en-US" baseline="0" dirty="0" smtClean="0"/>
          </a:p>
          <a:p>
            <a:pPr>
              <a:buFont typeface="Wingdings" pitchFamily="2" charset="2"/>
              <a:buChar char="§"/>
            </a:pPr>
            <a:r>
              <a:rPr lang="en-US" baseline="0" dirty="0" smtClean="0"/>
              <a:t>Achieved adaptation of load is not permanent</a:t>
            </a:r>
            <a:br>
              <a:rPr lang="en-US" baseline="0" dirty="0" smtClean="0"/>
            </a:br>
            <a:endParaRPr lang="en-US" baseline="0" dirty="0" smtClean="0"/>
          </a:p>
          <a:p>
            <a:pPr>
              <a:buFont typeface="Wingdings" pitchFamily="2" charset="2"/>
              <a:buChar char="§"/>
            </a:pPr>
            <a:r>
              <a:rPr lang="en-US" baseline="0" dirty="0" smtClean="0"/>
              <a:t>Load given only once does not lead to adaptation. It just causes temporary disturbance. Stable adaptation demands scientific training.</a:t>
            </a:r>
            <a:br>
              <a:rPr lang="en-US" baseline="0" dirty="0" smtClean="0"/>
            </a:br>
            <a:endParaRPr lang="en-US" baseline="0" dirty="0" smtClean="0"/>
          </a:p>
          <a:p>
            <a:pPr>
              <a:buFont typeface="Wingdings" pitchFamily="2" charset="2"/>
              <a:buChar char="§"/>
            </a:pPr>
            <a:r>
              <a:rPr lang="en-US" baseline="0" dirty="0" smtClean="0"/>
              <a:t>Adaptation  causes faster recovery, load tolerance capacity, improve and maintain level of performance.</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Recovery</a:t>
            </a:r>
            <a:br>
              <a:rPr lang="en-US" dirty="0" smtClean="0"/>
            </a:br>
            <a:r>
              <a:rPr lang="en-US" dirty="0" smtClean="0"/>
              <a:t>phase of super compensation </a:t>
            </a:r>
            <a:br>
              <a:rPr lang="en-US" dirty="0" smtClean="0"/>
            </a:br>
            <a:r>
              <a:rPr lang="en-US" dirty="0" smtClean="0"/>
              <a:t>adaptation</a:t>
            </a:r>
          </a:p>
          <a:p>
            <a:r>
              <a:rPr lang="en-US" dirty="0" smtClean="0"/>
              <a:t>Proportionate load and recovery</a:t>
            </a:r>
            <a:br>
              <a:rPr lang="en-US" dirty="0" smtClean="0"/>
            </a:b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Recovery is more than required</a:t>
            </a:r>
            <a:br>
              <a:rPr lang="en-US" dirty="0" smtClean="0"/>
            </a:br>
            <a:r>
              <a:rPr lang="en-US" dirty="0" smtClean="0"/>
              <a:t>recovery is less than required</a:t>
            </a:r>
            <a:br>
              <a:rPr lang="en-US" dirty="0" smtClean="0"/>
            </a:br>
            <a:r>
              <a:rPr lang="en-US" dirty="0" smtClean="0"/>
              <a:t>phase of</a:t>
            </a:r>
            <a:r>
              <a:rPr lang="en-US" baseline="0" dirty="0" smtClean="0"/>
              <a:t> recovery</a:t>
            </a:r>
            <a:br>
              <a:rPr lang="en-US" baseline="0" dirty="0" smtClean="0"/>
            </a:br>
            <a:r>
              <a:rPr lang="en-US" baseline="0" dirty="0" smtClean="0"/>
              <a:t>adaptation</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High intensity with high volume </a:t>
            </a:r>
            <a:br>
              <a:rPr lang="en-US" dirty="0" smtClean="0"/>
            </a:br>
            <a:r>
              <a:rPr lang="en-US" dirty="0" smtClean="0"/>
              <a:t>Low intensity with low volume</a:t>
            </a:r>
            <a:br>
              <a:rPr lang="en-US" dirty="0" smtClean="0"/>
            </a:br>
            <a:r>
              <a:rPr lang="en-US" dirty="0" smtClean="0"/>
              <a:t>High/ moderate/ low intensity with low/ moderate/</a:t>
            </a:r>
            <a:r>
              <a:rPr lang="en-US" baseline="0" dirty="0" smtClean="0"/>
              <a:t> high volume</a:t>
            </a:r>
          </a:p>
          <a:p>
            <a:r>
              <a:rPr lang="en-US" baseline="0" dirty="0" smtClean="0"/>
              <a:t>Intensity</a:t>
            </a:r>
            <a:br>
              <a:rPr lang="en-US" baseline="0" dirty="0" smtClean="0"/>
            </a:br>
            <a:r>
              <a:rPr lang="en-US" baseline="0" dirty="0" smtClean="0"/>
              <a:t>volume0</a:t>
            </a:r>
            <a:br>
              <a:rPr lang="en-US" baseline="0" dirty="0" smtClean="0"/>
            </a:br>
            <a:r>
              <a:rPr lang="en-US" baseline="0" dirty="0" err="1" smtClean="0"/>
              <a:t>adaptationo</a:t>
            </a:r>
            <a:r>
              <a:rPr lang="en-US" baseline="0" dirty="0" smtClean="0"/>
              <a:t>  O</a:t>
            </a:r>
            <a:br>
              <a:rPr lang="en-US" baseline="0" dirty="0" smtClean="0"/>
            </a:br>
            <a:r>
              <a:rPr lang="en-US" baseline="0" dirty="0" smtClean="0"/>
              <a:t>fatigue</a:t>
            </a:r>
            <a:br>
              <a:rPr lang="en-US" baseline="0" dirty="0" smtClean="0"/>
            </a:br>
            <a:r>
              <a:rPr lang="en-US" baseline="0" dirty="0" smtClean="0"/>
              <a:t>no adaptation</a:t>
            </a:r>
            <a:br>
              <a:rPr lang="en-US" baseline="0" dirty="0" smtClean="0"/>
            </a:br>
            <a:r>
              <a:rPr lang="en-US" baseline="0" dirty="0" smtClean="0"/>
              <a:t>adaptation</a:t>
            </a:r>
            <a:r>
              <a:rPr lang="en-US" dirty="0" smtClean="0"/>
              <a:t/>
            </a:r>
            <a:br>
              <a:rPr lang="en-US" dirty="0" smtClean="0"/>
            </a:b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Inability to maintain a given or</a:t>
            </a:r>
            <a:r>
              <a:rPr lang="en-US" baseline="0" dirty="0" smtClean="0"/>
              <a:t> expected force or power output and is an inevitable feature of maximal exercise.</a:t>
            </a:r>
            <a:br>
              <a:rPr lang="en-US" baseline="0" dirty="0" smtClean="0"/>
            </a:br>
            <a:r>
              <a:rPr lang="en-US" baseline="0" dirty="0" smtClean="0"/>
              <a:t>Actually fatigue is a state of discomfort and decreased efficiency resulting from prolonged and excessive exertion. </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lvl="0">
              <a:buFont typeface="Arial" pitchFamily="34" charset="0"/>
              <a:buNone/>
            </a:pPr>
            <a:r>
              <a:rPr lang="en-US" dirty="0" smtClean="0"/>
              <a:t>Gradual</a:t>
            </a:r>
            <a:r>
              <a:rPr lang="en-US" baseline="0" dirty="0" smtClean="0"/>
              <a:t> decline in anaerobic ATP production on an increase in ADP accumulation, caused by a depletion of PC and fall in the rate of ATP resynthesis. </a:t>
            </a:r>
          </a:p>
          <a:p>
            <a:pPr lvl="0">
              <a:buFont typeface="Arial" pitchFamily="34" charset="0"/>
              <a:buNone/>
            </a:pPr>
            <a:r>
              <a:rPr lang="en-US" baseline="0" dirty="0" smtClean="0"/>
              <a:t>Hydrogen ion accumulation may contribute to the fatigue process.</a:t>
            </a:r>
            <a:br>
              <a:rPr lang="en-US" baseline="0" dirty="0" smtClean="0"/>
            </a:br>
            <a:r>
              <a:rPr lang="en-US" baseline="0" dirty="0" smtClean="0"/>
              <a:t>High intensity exercise depends upon pH level. But the initial force generation during the first few seconds of activity is more related to PC availability but here the rate of PC (water soluble muscle protein) depletion is more … so the level of pH decrease and fatigue arise.</a:t>
            </a:r>
            <a:br>
              <a:rPr lang="en-US" baseline="0" dirty="0" smtClean="0"/>
            </a:br>
            <a:r>
              <a:rPr lang="en-US" baseline="0" dirty="0" smtClean="0"/>
              <a:t> </a:t>
            </a:r>
            <a:br>
              <a:rPr lang="en-US" baseline="0" dirty="0" smtClean="0"/>
            </a:br>
            <a:r>
              <a:rPr lang="en-US" baseline="0" dirty="0" smtClean="0"/>
              <a:t/>
            </a:r>
            <a:br>
              <a:rPr lang="en-US" baseline="0" dirty="0" smtClean="0"/>
            </a:br>
            <a:r>
              <a:rPr lang="en-US" baseline="0" dirty="0" smtClean="0"/>
              <a:t>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Sprinting</a:t>
            </a:r>
            <a:r>
              <a:rPr lang="en-US" baseline="0" dirty="0" smtClean="0"/>
              <a:t> even demands and depends upon more effectively on type II muscle </a:t>
            </a:r>
            <a:r>
              <a:rPr lang="en-US" baseline="0" dirty="0" err="1" smtClean="0"/>
              <a:t>fibre</a:t>
            </a:r>
            <a:r>
              <a:rPr lang="en-US" baseline="0" dirty="0" smtClean="0"/>
              <a:t>. But the rate of </a:t>
            </a:r>
            <a:r>
              <a:rPr lang="en-US" baseline="0" dirty="0" err="1" smtClean="0"/>
              <a:t>phosphocriatinine</a:t>
            </a:r>
            <a:r>
              <a:rPr lang="en-US" baseline="0" dirty="0" smtClean="0"/>
              <a:t> is lower in Type II </a:t>
            </a:r>
            <a:r>
              <a:rPr lang="en-US" baseline="0" dirty="0" err="1" smtClean="0"/>
              <a:t>fibre</a:t>
            </a:r>
            <a:r>
              <a:rPr lang="en-US" baseline="0" dirty="0"/>
              <a:t>.</a:t>
            </a:r>
            <a:endParaRPr lang="en-US" baseline="0" dirty="0" smtClean="0"/>
          </a:p>
        </p:txBody>
      </p:sp>
      <p:sp>
        <p:nvSpPr>
          <p:cNvPr id="4" name="Slide Number Placeholder 3"/>
          <p:cNvSpPr>
            <a:spLocks noGrp="1"/>
          </p:cNvSpPr>
          <p:nvPr>
            <p:ph type="sldNum" sz="quarter" idx="10"/>
          </p:nvPr>
        </p:nvSpPr>
        <p:spPr/>
        <p:txBody>
          <a:bodyPr/>
          <a:lstStyle/>
          <a:p>
            <a:fld id="{55FFBADE-6074-45D9-8E6A-9FECCDD1845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High protein diet are common (for powerful</a:t>
            </a:r>
            <a:r>
              <a:rPr lang="en-US" baseline="0" dirty="0" smtClean="0"/>
              <a:t> muscle and generate more power)</a:t>
            </a:r>
            <a:br>
              <a:rPr lang="en-US" baseline="0" dirty="0" smtClean="0"/>
            </a:br>
            <a:endParaRPr lang="en-US" baseline="0" dirty="0" smtClean="0"/>
          </a:p>
          <a:p>
            <a:pPr>
              <a:buFont typeface="Arial" pitchFamily="34" charset="0"/>
              <a:buChar char="•"/>
            </a:pPr>
            <a:r>
              <a:rPr lang="en-US" baseline="0" dirty="0" err="1" smtClean="0"/>
              <a:t>Creatine</a:t>
            </a:r>
            <a:r>
              <a:rPr lang="en-US" baseline="0" dirty="0" smtClean="0"/>
              <a:t> supplementation is also especially popular with sprinters</a:t>
            </a:r>
            <a:br>
              <a:rPr lang="en-US" baseline="0" dirty="0" smtClean="0"/>
            </a:br>
            <a:endParaRPr lang="en-US" baseline="0" dirty="0" smtClean="0"/>
          </a:p>
          <a:p>
            <a:pPr>
              <a:buFont typeface="Arial" pitchFamily="34" charset="0"/>
              <a:buChar char="•"/>
            </a:pPr>
            <a:r>
              <a:rPr lang="en-US" baseline="0" dirty="0" smtClean="0"/>
              <a:t>Performance in sprints is less affected by the pre exercise diet.</a:t>
            </a:r>
            <a:br>
              <a:rPr lang="en-US" baseline="0" dirty="0" smtClean="0"/>
            </a:br>
            <a:endParaRPr lang="en-US" baseline="0" dirty="0" smtClean="0"/>
          </a:p>
          <a:p>
            <a:pPr>
              <a:buFont typeface="Arial" pitchFamily="34" charset="0"/>
              <a:buChar char="•"/>
            </a:pPr>
            <a:r>
              <a:rPr lang="en-US" baseline="0" dirty="0" smtClean="0"/>
              <a:t>In training session also needed carbohydrate for muscle glycogen and protein for </a:t>
            </a:r>
            <a:r>
              <a:rPr lang="en-US" baseline="0" dirty="0" err="1" smtClean="0"/>
              <a:t>creatine</a:t>
            </a:r>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Char char="§"/>
            </a:pPr>
            <a:r>
              <a:rPr lang="en-US" dirty="0" smtClean="0"/>
              <a:t> increase muscle mass</a:t>
            </a:r>
          </a:p>
          <a:p>
            <a:pPr>
              <a:buFont typeface="Wingdings" pitchFamily="2" charset="2"/>
              <a:buChar char="§"/>
            </a:pPr>
            <a:r>
              <a:rPr lang="en-US" baseline="0" dirty="0" smtClean="0"/>
              <a:t> increase power generating capacity due to greater muscle mass</a:t>
            </a:r>
          </a:p>
          <a:p>
            <a:pPr>
              <a:buFont typeface="Wingdings" pitchFamily="2" charset="2"/>
              <a:buChar char="§"/>
            </a:pPr>
            <a:r>
              <a:rPr lang="en-US" baseline="0" dirty="0" smtClean="0"/>
              <a:t> muscle hypertrophy (type II)</a:t>
            </a:r>
          </a:p>
          <a:p>
            <a:pPr>
              <a:buFont typeface="Wingdings" pitchFamily="2" charset="2"/>
              <a:buChar char="§"/>
            </a:pPr>
            <a:r>
              <a:rPr lang="en-US" baseline="0" dirty="0" smtClean="0"/>
              <a:t> no change in the concentration of ATP/ PC and other chemical composition</a:t>
            </a:r>
          </a:p>
          <a:p>
            <a:pPr>
              <a:buFont typeface="Wingdings" pitchFamily="2" charset="2"/>
              <a:buChar char="§"/>
            </a:pPr>
            <a:endParaRPr lang="en-US" dirty="0" smtClean="0"/>
          </a:p>
        </p:txBody>
      </p:sp>
      <p:sp>
        <p:nvSpPr>
          <p:cNvPr id="4" name="Slide Number Placeholder 3"/>
          <p:cNvSpPr>
            <a:spLocks noGrp="1"/>
          </p:cNvSpPr>
          <p:nvPr>
            <p:ph type="sldNum" sz="quarter" idx="10"/>
          </p:nvPr>
        </p:nvSpPr>
        <p:spPr/>
        <p:txBody>
          <a:bodyPr/>
          <a:lstStyle/>
          <a:p>
            <a:fld id="{55FFBADE-6074-45D9-8E6A-9FECCDD18457}"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Recovery process is most slow in middle intensive event rather than sprint and </a:t>
            </a:r>
            <a:r>
              <a:rPr lang="en-US" dirty="0" err="1" smtClean="0"/>
              <a:t>marathone</a:t>
            </a:r>
            <a:r>
              <a:rPr lang="en-US" dirty="0" smtClean="0"/>
              <a:t>.</a:t>
            </a:r>
            <a:br>
              <a:rPr lang="en-US" dirty="0" smtClean="0"/>
            </a:br>
            <a:endParaRPr lang="en-US" dirty="0" smtClean="0"/>
          </a:p>
          <a:p>
            <a:pPr>
              <a:buFont typeface="Arial" pitchFamily="34" charset="0"/>
              <a:buChar char="•"/>
            </a:pPr>
            <a:r>
              <a:rPr lang="en-US" dirty="0" smtClean="0"/>
              <a:t>Recovery</a:t>
            </a:r>
            <a:r>
              <a:rPr lang="en-US" baseline="0" dirty="0" smtClean="0"/>
              <a:t> of the ATP-Pc store occurs within a few minutes.</a:t>
            </a:r>
            <a:br>
              <a:rPr lang="en-US" baseline="0" dirty="0" smtClean="0"/>
            </a:br>
            <a:endParaRPr lang="en-US" baseline="0" dirty="0" smtClean="0"/>
          </a:p>
          <a:p>
            <a:pPr>
              <a:buFont typeface="Arial" pitchFamily="34" charset="0"/>
              <a:buChar char="•"/>
            </a:pPr>
            <a:r>
              <a:rPr lang="en-US" baseline="0" dirty="0" smtClean="0"/>
              <a:t>Doing some physical movement like slow jogging, walking etc during recovery session speeds up the recovery process. Even fairly strenuous running is effective in increasing the rate of </a:t>
            </a:r>
            <a:r>
              <a:rPr lang="en-US" u="sng" baseline="0" dirty="0" smtClean="0"/>
              <a:t>lactate oxidation</a:t>
            </a:r>
            <a:r>
              <a:rPr lang="en-US" u="none" baseline="0" dirty="0" smtClean="0"/>
              <a:t>. It has the advantage of increasing the rate at which lactate is removed from the system and also helps to replace the muscle glycogen storages. </a:t>
            </a:r>
            <a:br>
              <a:rPr lang="en-US" u="none" baseline="0" dirty="0" smtClean="0"/>
            </a:br>
            <a:endParaRPr lang="en-US" u="none" baseline="0" dirty="0" smtClean="0"/>
          </a:p>
          <a:p>
            <a:pPr>
              <a:buFont typeface="Arial" pitchFamily="34" charset="0"/>
              <a:buChar char="•"/>
            </a:pPr>
            <a:r>
              <a:rPr lang="en-US" u="none" baseline="0" dirty="0" smtClean="0"/>
              <a:t>Restoring the muscle glycogen used in exercise is likely to take at least 24 hours.</a:t>
            </a:r>
            <a:endParaRPr lang="en-US" u="sng"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Char char="§"/>
            </a:pPr>
            <a:r>
              <a:rPr lang="en-US" dirty="0" smtClean="0"/>
              <a:t>Carbohydrate </a:t>
            </a:r>
            <a:r>
              <a:rPr lang="en-US" baseline="0" dirty="0" smtClean="0"/>
              <a:t>for carbohydrate oxidation that generates more energy.</a:t>
            </a:r>
            <a:br>
              <a:rPr lang="en-US" baseline="0" dirty="0" smtClean="0"/>
            </a:br>
            <a:endParaRPr lang="en-US" baseline="0" dirty="0" smtClean="0"/>
          </a:p>
          <a:p>
            <a:pPr>
              <a:buFont typeface="Wingdings" pitchFamily="2" charset="2"/>
              <a:buChar char="§"/>
            </a:pPr>
            <a:r>
              <a:rPr lang="en-US" baseline="0" dirty="0" smtClean="0"/>
              <a:t>Bicarbonate (alkaline salt) ingestion prior to exercise can improve the level of performance.</a:t>
            </a:r>
            <a:br>
              <a:rPr lang="en-US" baseline="0" dirty="0" smtClean="0"/>
            </a:br>
            <a:r>
              <a:rPr lang="en-US" baseline="0" dirty="0" smtClean="0"/>
              <a:t/>
            </a:r>
            <a:br>
              <a:rPr lang="en-US" baseline="0" dirty="0" smtClean="0"/>
            </a:br>
            <a:endParaRPr lang="en-US" baseline="0" dirty="0" smtClean="0"/>
          </a:p>
          <a:p>
            <a:pPr>
              <a:buFont typeface="Wingdings" pitchFamily="2" charset="2"/>
              <a:buChar char="§"/>
            </a:pPr>
            <a:r>
              <a:rPr lang="en-US" baseline="0" dirty="0" smtClean="0"/>
              <a:t>Dosages of bicarbonate  : 0.3g NaHCO3/ kg body weight</a:t>
            </a:r>
            <a:br>
              <a:rPr lang="en-US" baseline="0" dirty="0" smtClean="0"/>
            </a:b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5FFBADE-6074-45D9-8E6A-9FECCDD1845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D5C2A-DFB6-4CF2-AD3F-A9E17BB4506F}" type="datetimeFigureOut">
              <a:rPr lang="en-US" smtClean="0"/>
              <a:pPr/>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CC3EF-A8EE-44FD-B76C-818864A4431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D5C2A-DFB6-4CF2-AD3F-A9E17BB4506F}" type="datetimeFigureOut">
              <a:rPr lang="en-US" smtClean="0"/>
              <a:pPr/>
              <a:t>8/18/2016</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CC3EF-A8EE-44FD-B76C-818864A443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12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1905000"/>
          </a:xfrm>
        </p:spPr>
        <p:txBody>
          <a:bodyPr>
            <a:normAutofit fontScale="90000"/>
          </a:bodyPr>
          <a:lstStyle/>
          <a:p>
            <a:r>
              <a:rPr lang="en-US" b="1" dirty="0" smtClean="0">
                <a:solidFill>
                  <a:srgbClr val="0000CC"/>
                </a:solidFill>
                <a:effectLst>
                  <a:outerShdw blurRad="38100" dist="38100" dir="2700000" algn="tl">
                    <a:srgbClr val="000000">
                      <a:alpha val="43137"/>
                    </a:srgbClr>
                  </a:outerShdw>
                </a:effectLst>
                <a:latin typeface="Georgia" pitchFamily="18" charset="0"/>
                <a:ea typeface="Meiryo" pitchFamily="34" charset="-128"/>
                <a:cs typeface="Meiryo" pitchFamily="34" charset="-128"/>
              </a:rPr>
              <a:t>LOAD RECOVERY &amp; ADAPTATION –  A SCIENTIFIC APPROACH</a:t>
            </a:r>
            <a:endParaRPr lang="en-US" b="1" dirty="0">
              <a:solidFill>
                <a:srgbClr val="0000CC"/>
              </a:solidFill>
              <a:effectLst>
                <a:outerShdw blurRad="38100" dist="38100" dir="2700000" algn="tl">
                  <a:srgbClr val="000000">
                    <a:alpha val="43137"/>
                  </a:srgbClr>
                </a:outerShdw>
              </a:effectLst>
              <a:latin typeface="Georgia" pitchFamily="18" charset="0"/>
              <a:ea typeface="Meiryo" pitchFamily="34" charset="-128"/>
              <a:cs typeface="Meiryo" pitchFamily="34" charset="-128"/>
            </a:endParaRPr>
          </a:p>
        </p:txBody>
      </p:sp>
      <p:sp>
        <p:nvSpPr>
          <p:cNvPr id="3" name="Subtitle 2"/>
          <p:cNvSpPr>
            <a:spLocks noGrp="1"/>
          </p:cNvSpPr>
          <p:nvPr>
            <p:ph type="subTitle" idx="1"/>
          </p:nvPr>
        </p:nvSpPr>
        <p:spPr>
          <a:xfrm>
            <a:off x="3352800" y="2819400"/>
            <a:ext cx="2667000" cy="914400"/>
          </a:xfrm>
        </p:spPr>
        <p:txBody>
          <a:bodyPr>
            <a:normAutofit fontScale="70000" lnSpcReduction="20000"/>
          </a:bodyPr>
          <a:lstStyle/>
          <a:p>
            <a:r>
              <a:rPr lang="en-US" dirty="0" smtClean="0">
                <a:solidFill>
                  <a:srgbClr val="A46200"/>
                </a:solidFill>
                <a:latin typeface="Tempus Sans ITC" pitchFamily="82" charset="0"/>
              </a:rPr>
              <a:t>Presented by</a:t>
            </a:r>
          </a:p>
          <a:p>
            <a:r>
              <a:rPr lang="en-US" sz="3600" b="1" dirty="0" smtClean="0">
                <a:solidFill>
                  <a:srgbClr val="C53B15"/>
                </a:solidFill>
                <a:latin typeface="Tempus Sans ITC" pitchFamily="82" charset="0"/>
              </a:rPr>
              <a:t>Poulami ghosh</a:t>
            </a:r>
            <a:endParaRPr lang="en-US" sz="3600" b="1" dirty="0">
              <a:solidFill>
                <a:srgbClr val="C53B15"/>
              </a:solidFill>
              <a:latin typeface="Tempus Sans ITC" pitchFamily="82" charset="0"/>
            </a:endParaRPr>
          </a:p>
        </p:txBody>
      </p:sp>
      <p:sp>
        <p:nvSpPr>
          <p:cNvPr id="4" name="Rectangle 3"/>
          <p:cNvSpPr/>
          <p:nvPr/>
        </p:nvSpPr>
        <p:spPr>
          <a:xfrm>
            <a:off x="2895600" y="4267200"/>
            <a:ext cx="5638800" cy="1569660"/>
          </a:xfrm>
          <a:prstGeom prst="rect">
            <a:avLst/>
          </a:prstGeom>
        </p:spPr>
        <p:txBody>
          <a:bodyPr wrap="square">
            <a:spAutoFit/>
          </a:bodyPr>
          <a:lstStyle/>
          <a:p>
            <a:pPr algn="r"/>
            <a:r>
              <a:rPr lang="en-IN" sz="2400" b="1" dirty="0" smtClean="0">
                <a:solidFill>
                  <a:srgbClr val="FF3300"/>
                </a:solidFill>
                <a:latin typeface="Albertus Extra Bold" pitchFamily="34" charset="0"/>
                <a:cs typeface="Times New Roman" pitchFamily="18" charset="0"/>
              </a:rPr>
              <a:t>Assistant Professor, Department of Physical Education,</a:t>
            </a:r>
          </a:p>
          <a:p>
            <a:pPr algn="r"/>
            <a:r>
              <a:rPr lang="en-IN" sz="2400" b="1" dirty="0" smtClean="0">
                <a:solidFill>
                  <a:srgbClr val="FF3300"/>
                </a:solidFill>
                <a:latin typeface="Albertus Extra Bold" pitchFamily="34" charset="0"/>
                <a:cs typeface="Times New Roman" pitchFamily="18" charset="0"/>
              </a:rPr>
              <a:t>Union Christian Training College, </a:t>
            </a:r>
          </a:p>
          <a:p>
            <a:pPr algn="r"/>
            <a:r>
              <a:rPr lang="en-IN" sz="2400" b="1" dirty="0" smtClean="0">
                <a:solidFill>
                  <a:srgbClr val="FF3300"/>
                </a:solidFill>
                <a:latin typeface="Albertus Extra Bold" pitchFamily="34" charset="0"/>
                <a:cs typeface="Times New Roman" pitchFamily="18" charset="0"/>
              </a:rPr>
              <a:t>Berhampore, Murshidabad, W.B</a:t>
            </a:r>
            <a:r>
              <a:rPr lang="en-IN" sz="2400" b="1" dirty="0" smtClean="0">
                <a:solidFill>
                  <a:srgbClr val="FFFF00"/>
                </a:solidFill>
                <a:latin typeface="Times New Roman" pitchFamily="18" charset="0"/>
                <a:cs typeface="Times New Roman" pitchFamily="18" charset="0"/>
              </a:rPr>
              <a:t>.</a:t>
            </a:r>
            <a:endParaRPr lang="en-IN" sz="2400" dirty="0">
              <a:solidFill>
                <a:srgbClr val="FFFF00"/>
              </a:solidFill>
              <a:latin typeface="Times New Roman" pitchFamily="18" charset="0"/>
              <a:cs typeface="Times New Roman" pitchFamily="18" charset="0"/>
            </a:endParaRPr>
          </a:p>
        </p:txBody>
      </p:sp>
      <p:pic>
        <p:nvPicPr>
          <p:cNvPr id="5" name="Picture 2" descr="C:\Users\STAFF\Desktop\poulami_ghosh.jpg"/>
          <p:cNvPicPr>
            <a:picLocks noChangeAspect="1" noChangeArrowheads="1"/>
          </p:cNvPicPr>
          <p:nvPr/>
        </p:nvPicPr>
        <p:blipFill>
          <a:blip r:embed="rId2"/>
          <a:srcRect/>
          <a:stretch>
            <a:fillRect/>
          </a:stretch>
        </p:blipFill>
        <p:spPr bwMode="auto">
          <a:xfrm>
            <a:off x="685800" y="4343400"/>
            <a:ext cx="2362200" cy="18954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50000"/>
                  </a:schemeClr>
                </a:solidFill>
                <a:latin typeface="Arial Rounded MT Bold" pitchFamily="34" charset="0"/>
              </a:rPr>
              <a:t>cause of fatigue in middle intensive event</a:t>
            </a:r>
            <a:endParaRPr lang="en-US" dirty="0"/>
          </a:p>
        </p:txBody>
      </p:sp>
      <p:sp>
        <p:nvSpPr>
          <p:cNvPr id="3" name="Rectangle 2"/>
          <p:cNvSpPr/>
          <p:nvPr/>
        </p:nvSpPr>
        <p:spPr>
          <a:xfrm>
            <a:off x="533400" y="1752600"/>
            <a:ext cx="8382000" cy="5016758"/>
          </a:xfrm>
          <a:prstGeom prst="rect">
            <a:avLst/>
          </a:prstGeom>
          <a:ln w="28575">
            <a:solidFill>
              <a:schemeClr val="tx1"/>
            </a:solidFill>
          </a:ln>
        </p:spPr>
        <p:txBody>
          <a:bodyPr wrap="square">
            <a:spAutoFit/>
          </a:bodyPr>
          <a:lstStyle/>
          <a:p>
            <a:pPr>
              <a:buFont typeface="Arial" pitchFamily="34" charset="0"/>
              <a:buChar char="•"/>
            </a:pPr>
            <a:r>
              <a:rPr lang="en-US" sz="2000" dirty="0" smtClean="0">
                <a:solidFill>
                  <a:srgbClr val="CC3300"/>
                </a:solidFill>
              </a:rPr>
              <a:t>The pH in resting muscle is about 7.0 and can fall to 6.3 during high intensity exercise.</a:t>
            </a:r>
            <a:br>
              <a:rPr lang="en-US" sz="2000" dirty="0" smtClean="0">
                <a:solidFill>
                  <a:srgbClr val="CC3300"/>
                </a:solidFill>
              </a:rPr>
            </a:br>
            <a:endParaRPr lang="en-US" sz="2000" dirty="0" smtClean="0">
              <a:solidFill>
                <a:srgbClr val="CC3300"/>
              </a:solidFill>
            </a:endParaRPr>
          </a:p>
          <a:p>
            <a:pPr>
              <a:buFont typeface="Arial" pitchFamily="34" charset="0"/>
              <a:buChar char="•"/>
            </a:pPr>
            <a:r>
              <a:rPr lang="en-US" sz="2000" dirty="0" smtClean="0">
                <a:solidFill>
                  <a:srgbClr val="CC3300"/>
                </a:solidFill>
              </a:rPr>
              <a:t> ATP is the direct source of energy for used for the immediate </a:t>
            </a:r>
            <a:r>
              <a:rPr lang="en-US" sz="2000" dirty="0" err="1" smtClean="0">
                <a:solidFill>
                  <a:srgbClr val="CC3300"/>
                </a:solidFill>
              </a:rPr>
              <a:t>resynthesis</a:t>
            </a:r>
            <a:r>
              <a:rPr lang="en-US" sz="2000" dirty="0" smtClean="0">
                <a:solidFill>
                  <a:srgbClr val="CC3300"/>
                </a:solidFill>
              </a:rPr>
              <a:t> of ATP. Intramuscular depletion of these </a:t>
            </a:r>
            <a:r>
              <a:rPr lang="en-US" sz="2000" dirty="0" err="1" smtClean="0">
                <a:solidFill>
                  <a:srgbClr val="CC3300"/>
                </a:solidFill>
              </a:rPr>
              <a:t>phosphogen</a:t>
            </a:r>
            <a:r>
              <a:rPr lang="en-US" sz="2000" dirty="0" smtClean="0">
                <a:solidFill>
                  <a:srgbClr val="CC3300"/>
                </a:solidFill>
              </a:rPr>
              <a:t> results in fatigue.</a:t>
            </a:r>
            <a:br>
              <a:rPr lang="en-US" sz="2000" dirty="0" smtClean="0">
                <a:solidFill>
                  <a:srgbClr val="CC3300"/>
                </a:solidFill>
              </a:rPr>
            </a:br>
            <a:endParaRPr lang="en-US" sz="2000" dirty="0" smtClean="0">
              <a:solidFill>
                <a:srgbClr val="CC3300"/>
              </a:solidFill>
            </a:endParaRPr>
          </a:p>
          <a:p>
            <a:pPr>
              <a:buFont typeface="Arial" pitchFamily="34" charset="0"/>
              <a:buChar char="•"/>
            </a:pPr>
            <a:r>
              <a:rPr lang="en-US" sz="2000" dirty="0" smtClean="0">
                <a:solidFill>
                  <a:srgbClr val="CC3300"/>
                </a:solidFill>
              </a:rPr>
              <a:t> increase the storage of lactic acid in our muscle. It has on intracellular concentration of H+ ion with increase in accumulation of lactic acid leads to increase in H+ which decreasing the amount of Ca++ that released from </a:t>
            </a:r>
            <a:r>
              <a:rPr lang="en-US" sz="2000" dirty="0" err="1" smtClean="0">
                <a:solidFill>
                  <a:srgbClr val="CC3300"/>
                </a:solidFill>
              </a:rPr>
              <a:t>sarcoplasmic</a:t>
            </a:r>
            <a:r>
              <a:rPr lang="en-US" sz="2000" dirty="0" smtClean="0">
                <a:solidFill>
                  <a:srgbClr val="CC3300"/>
                </a:solidFill>
              </a:rPr>
              <a:t> </a:t>
            </a:r>
            <a:r>
              <a:rPr lang="en-US" sz="2000" dirty="0" err="1" smtClean="0">
                <a:solidFill>
                  <a:srgbClr val="CC3300"/>
                </a:solidFill>
              </a:rPr>
              <a:t>reticulium</a:t>
            </a:r>
            <a:r>
              <a:rPr lang="en-US" sz="2000" dirty="0" smtClean="0">
                <a:solidFill>
                  <a:srgbClr val="CC3300"/>
                </a:solidFill>
              </a:rPr>
              <a:t>. By decrease of Ca++, </a:t>
            </a:r>
            <a:r>
              <a:rPr lang="en-US" sz="2000" dirty="0" err="1" smtClean="0">
                <a:solidFill>
                  <a:srgbClr val="CC3300"/>
                </a:solidFill>
              </a:rPr>
              <a:t>troponin</a:t>
            </a:r>
            <a:r>
              <a:rPr lang="en-US" sz="2000" dirty="0" smtClean="0">
                <a:solidFill>
                  <a:srgbClr val="CC3300"/>
                </a:solidFill>
              </a:rPr>
              <a:t> fail to receive the proper amount of Ca++ for activation of </a:t>
            </a:r>
            <a:r>
              <a:rPr lang="en-US" sz="2000" dirty="0" err="1" smtClean="0">
                <a:solidFill>
                  <a:srgbClr val="CC3300"/>
                </a:solidFill>
              </a:rPr>
              <a:t>actin</a:t>
            </a:r>
            <a:r>
              <a:rPr lang="en-US" sz="2000" dirty="0" smtClean="0">
                <a:solidFill>
                  <a:srgbClr val="CC3300"/>
                </a:solidFill>
              </a:rPr>
              <a:t>. H+ also reduce the activity of </a:t>
            </a:r>
            <a:r>
              <a:rPr lang="en-US" sz="2000" dirty="0" err="1" smtClean="0">
                <a:solidFill>
                  <a:srgbClr val="CC3300"/>
                </a:solidFill>
              </a:rPr>
              <a:t>phospho</a:t>
            </a:r>
            <a:r>
              <a:rPr lang="en-US" sz="2000" dirty="0" smtClean="0">
                <a:solidFill>
                  <a:srgbClr val="CC3300"/>
                </a:solidFill>
              </a:rPr>
              <a:t> </a:t>
            </a:r>
            <a:r>
              <a:rPr lang="en-US" sz="2000" dirty="0" err="1" smtClean="0">
                <a:solidFill>
                  <a:srgbClr val="CC3300"/>
                </a:solidFill>
              </a:rPr>
              <a:t>fructo</a:t>
            </a:r>
            <a:r>
              <a:rPr lang="en-US" sz="2000" dirty="0" smtClean="0">
                <a:solidFill>
                  <a:srgbClr val="CC3300"/>
                </a:solidFill>
              </a:rPr>
              <a:t> </a:t>
            </a:r>
            <a:r>
              <a:rPr lang="en-US" sz="2000" dirty="0" err="1" smtClean="0">
                <a:solidFill>
                  <a:srgbClr val="CC3300"/>
                </a:solidFill>
              </a:rPr>
              <a:t>kinese</a:t>
            </a:r>
            <a:r>
              <a:rPr lang="en-US" sz="2000" dirty="0" smtClean="0">
                <a:solidFill>
                  <a:srgbClr val="CC3300"/>
                </a:solidFill>
              </a:rPr>
              <a:t> enzyme that actively involve in anaerobic </a:t>
            </a:r>
            <a:r>
              <a:rPr lang="en-US" sz="2000" dirty="0" err="1" smtClean="0">
                <a:solidFill>
                  <a:srgbClr val="CC3300"/>
                </a:solidFill>
              </a:rPr>
              <a:t>glycolysis</a:t>
            </a:r>
            <a:r>
              <a:rPr lang="en-US" sz="2000" dirty="0" smtClean="0">
                <a:solidFill>
                  <a:srgbClr val="CC3300"/>
                </a:solidFill>
              </a:rPr>
              <a:t> for ATP production slows down.</a:t>
            </a:r>
            <a:br>
              <a:rPr lang="en-US" sz="2000" dirty="0" smtClean="0">
                <a:solidFill>
                  <a:srgbClr val="CC3300"/>
                </a:solidFill>
              </a:rPr>
            </a:br>
            <a:endParaRPr lang="en-US" sz="2000" dirty="0" smtClean="0">
              <a:solidFill>
                <a:srgbClr val="CC3300"/>
              </a:solidFill>
            </a:endParaRPr>
          </a:p>
          <a:p>
            <a:pPr>
              <a:buFont typeface="Arial" pitchFamily="34" charset="0"/>
              <a:buChar char="•"/>
            </a:pPr>
            <a:r>
              <a:rPr lang="en-US" sz="2000" dirty="0" smtClean="0">
                <a:solidFill>
                  <a:srgbClr val="CC3300"/>
                </a:solidFill>
              </a:rPr>
              <a:t> The scarcity of </a:t>
            </a:r>
            <a:r>
              <a:rPr lang="en-US" sz="2000" dirty="0" err="1" smtClean="0">
                <a:solidFill>
                  <a:srgbClr val="CC3300"/>
                </a:solidFill>
              </a:rPr>
              <a:t>glycozen</a:t>
            </a:r>
            <a:r>
              <a:rPr lang="en-US" sz="2000" dirty="0" smtClean="0">
                <a:solidFill>
                  <a:srgbClr val="CC3300"/>
                </a:solidFill>
              </a:rPr>
              <a:t> does not released sufficient amount of energy for muscular work. It causes fatigue</a:t>
            </a:r>
            <a:r>
              <a:rPr lang="en-US" sz="2000" dirty="0" smtClean="0">
                <a:solidFill>
                  <a:srgbClr val="269626"/>
                </a:solidFill>
              </a:rPr>
              <a:t>.</a:t>
            </a:r>
            <a:endParaRPr lang="en-US" sz="2000" dirty="0">
              <a:solidFill>
                <a:srgbClr val="26962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Rounded MT Bold" pitchFamily="34" charset="0"/>
              </a:rPr>
              <a:t>Recovery from fatigue for middle intensive event</a:t>
            </a:r>
            <a:endParaRPr lang="en-US" dirty="0">
              <a:latin typeface="Arial Rounded MT Bold" pitchFamily="34" charset="0"/>
            </a:endParaRPr>
          </a:p>
        </p:txBody>
      </p:sp>
      <p:sp>
        <p:nvSpPr>
          <p:cNvPr id="3" name="Rectangle 2"/>
          <p:cNvSpPr/>
          <p:nvPr/>
        </p:nvSpPr>
        <p:spPr>
          <a:xfrm>
            <a:off x="381000" y="1905000"/>
            <a:ext cx="8458200" cy="4093428"/>
          </a:xfrm>
          <a:prstGeom prst="rect">
            <a:avLst/>
          </a:prstGeom>
          <a:ln w="19050">
            <a:solidFill>
              <a:schemeClr val="tx1"/>
            </a:solidFill>
          </a:ln>
        </p:spPr>
        <p:txBody>
          <a:bodyPr wrap="square">
            <a:spAutoFit/>
          </a:bodyPr>
          <a:lstStyle/>
          <a:p>
            <a:pPr>
              <a:buFont typeface="Arial" pitchFamily="34" charset="0"/>
              <a:buChar char="•"/>
            </a:pPr>
            <a:r>
              <a:rPr lang="en-US" sz="2000" b="1" u="sng" dirty="0" smtClean="0">
                <a:solidFill>
                  <a:srgbClr val="7030A0"/>
                </a:solidFill>
              </a:rPr>
              <a:t>Recovery process is most slow in middle intensive event rather than sprint    </a:t>
            </a:r>
            <a:br>
              <a:rPr lang="en-US" sz="2000" b="1" u="sng" dirty="0" smtClean="0">
                <a:solidFill>
                  <a:srgbClr val="7030A0"/>
                </a:solidFill>
              </a:rPr>
            </a:br>
            <a:r>
              <a:rPr lang="en-US" sz="2000" b="1" u="sng" dirty="0" smtClean="0">
                <a:solidFill>
                  <a:srgbClr val="7030A0"/>
                </a:solidFill>
              </a:rPr>
              <a:t>  and </a:t>
            </a:r>
            <a:r>
              <a:rPr lang="en-US" sz="2000" b="1" u="sng" dirty="0" err="1" smtClean="0">
                <a:solidFill>
                  <a:srgbClr val="7030A0"/>
                </a:solidFill>
              </a:rPr>
              <a:t>marathone</a:t>
            </a:r>
            <a:r>
              <a:rPr lang="en-US" sz="2000" b="1" dirty="0" smtClean="0">
                <a:solidFill>
                  <a:srgbClr val="7030A0"/>
                </a:solidFill>
              </a:rPr>
              <a:t>.</a:t>
            </a:r>
            <a:br>
              <a:rPr lang="en-US" sz="2000" b="1" dirty="0" smtClean="0">
                <a:solidFill>
                  <a:srgbClr val="7030A0"/>
                </a:solidFill>
              </a:rPr>
            </a:br>
            <a:endParaRPr lang="en-US" sz="2000" b="1" dirty="0" smtClean="0">
              <a:solidFill>
                <a:srgbClr val="7030A0"/>
              </a:solidFill>
            </a:endParaRPr>
          </a:p>
          <a:p>
            <a:pPr>
              <a:buFont typeface="Arial" pitchFamily="34" charset="0"/>
              <a:buChar char="•"/>
            </a:pPr>
            <a:r>
              <a:rPr lang="en-US" sz="2000" b="1" dirty="0" smtClean="0">
                <a:solidFill>
                  <a:srgbClr val="7030A0"/>
                </a:solidFill>
              </a:rPr>
              <a:t>Recovery of the ATP-Pc store occurs within a few minutes.</a:t>
            </a:r>
            <a:br>
              <a:rPr lang="en-US" sz="2000" b="1" dirty="0" smtClean="0">
                <a:solidFill>
                  <a:srgbClr val="7030A0"/>
                </a:solidFill>
              </a:rPr>
            </a:br>
            <a:endParaRPr lang="en-US" sz="2000" b="1" dirty="0" smtClean="0">
              <a:solidFill>
                <a:srgbClr val="7030A0"/>
              </a:solidFill>
            </a:endParaRPr>
          </a:p>
          <a:p>
            <a:pPr>
              <a:buFont typeface="Arial" pitchFamily="34" charset="0"/>
              <a:buChar char="•"/>
            </a:pPr>
            <a:r>
              <a:rPr lang="en-US" sz="2000" b="1" dirty="0" smtClean="0">
                <a:solidFill>
                  <a:srgbClr val="7030A0"/>
                </a:solidFill>
              </a:rPr>
              <a:t>Doing some physical movement like slow jogging, walking etc during recovery session speeds up the recovery process. Even fairly strenuous running is effective in increasing the rate of </a:t>
            </a:r>
            <a:r>
              <a:rPr lang="en-US" sz="2000" b="1" u="sng" dirty="0" smtClean="0">
                <a:solidFill>
                  <a:srgbClr val="7030A0"/>
                </a:solidFill>
              </a:rPr>
              <a:t>lactate oxidation</a:t>
            </a:r>
            <a:r>
              <a:rPr lang="en-US" sz="2000" b="1" dirty="0" smtClean="0">
                <a:solidFill>
                  <a:srgbClr val="7030A0"/>
                </a:solidFill>
              </a:rPr>
              <a:t>. It has the advantage of increasing the rate at which lactate is removed from the system and also helps to replace the muscle glycogen storages. </a:t>
            </a:r>
            <a:br>
              <a:rPr lang="en-US" sz="2000" b="1" dirty="0" smtClean="0">
                <a:solidFill>
                  <a:srgbClr val="7030A0"/>
                </a:solidFill>
              </a:rPr>
            </a:br>
            <a:endParaRPr lang="en-US" sz="2000" b="1" dirty="0" smtClean="0">
              <a:solidFill>
                <a:srgbClr val="7030A0"/>
              </a:solidFill>
            </a:endParaRPr>
          </a:p>
          <a:p>
            <a:pPr>
              <a:buFont typeface="Arial" pitchFamily="34" charset="0"/>
              <a:buChar char="•"/>
            </a:pPr>
            <a:r>
              <a:rPr lang="en-US" sz="2000" b="1" dirty="0" smtClean="0">
                <a:solidFill>
                  <a:srgbClr val="7030A0"/>
                </a:solidFill>
              </a:rPr>
              <a:t>Restoring the muscle glycogen used in exercise is likely to take at least 24 hours.</a:t>
            </a:r>
            <a:endParaRPr lang="en-US" sz="2000" b="1" u="sng"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solidFill>
                  <a:schemeClr val="accent3">
                    <a:lumMod val="75000"/>
                  </a:schemeClr>
                </a:solidFill>
                <a:latin typeface="Arial Rounded MT Bold" pitchFamily="34" charset="0"/>
              </a:rPr>
              <a:t>Nutrition for middle intensive event</a:t>
            </a:r>
            <a:endParaRPr lang="en-US" dirty="0"/>
          </a:p>
        </p:txBody>
      </p:sp>
      <p:sp>
        <p:nvSpPr>
          <p:cNvPr id="4" name="Rectangle 3"/>
          <p:cNvSpPr/>
          <p:nvPr/>
        </p:nvSpPr>
        <p:spPr>
          <a:xfrm>
            <a:off x="304800" y="2362200"/>
            <a:ext cx="8458200" cy="3046988"/>
          </a:xfrm>
          <a:prstGeom prst="rect">
            <a:avLst/>
          </a:prstGeom>
          <a:ln w="28575">
            <a:solidFill>
              <a:schemeClr val="accent1"/>
            </a:solidFill>
          </a:ln>
        </p:spPr>
        <p:txBody>
          <a:bodyPr wrap="square">
            <a:spAutoFit/>
          </a:bodyPr>
          <a:lstStyle/>
          <a:p>
            <a:pPr>
              <a:buFont typeface="Wingdings" pitchFamily="2" charset="2"/>
              <a:buChar char="§"/>
            </a:pPr>
            <a:r>
              <a:rPr lang="en-US" sz="2400" b="1" dirty="0" smtClean="0">
                <a:solidFill>
                  <a:schemeClr val="accent6">
                    <a:lumMod val="50000"/>
                  </a:schemeClr>
                </a:solidFill>
              </a:rPr>
              <a:t>Carbohydrate for carbohydrate oxidation that generates more energy.</a:t>
            </a:r>
            <a:br>
              <a:rPr lang="en-US" sz="2400" b="1" dirty="0" smtClean="0">
                <a:solidFill>
                  <a:schemeClr val="accent6">
                    <a:lumMod val="50000"/>
                  </a:schemeClr>
                </a:solidFill>
              </a:rPr>
            </a:br>
            <a:endParaRPr lang="en-US" sz="2400" b="1" dirty="0" smtClean="0">
              <a:solidFill>
                <a:schemeClr val="accent6">
                  <a:lumMod val="50000"/>
                </a:schemeClr>
              </a:solidFill>
            </a:endParaRPr>
          </a:p>
          <a:p>
            <a:pPr>
              <a:buFont typeface="Wingdings" pitchFamily="2" charset="2"/>
              <a:buChar char="§"/>
            </a:pPr>
            <a:r>
              <a:rPr lang="en-US" sz="2400" b="1" dirty="0" smtClean="0">
                <a:solidFill>
                  <a:schemeClr val="accent6">
                    <a:lumMod val="50000"/>
                  </a:schemeClr>
                </a:solidFill>
              </a:rPr>
              <a:t>Bicarbonate (alkaline salt) ingestion prior to exercise can improve the level of performance.</a:t>
            </a:r>
            <a:br>
              <a:rPr lang="en-US" sz="2400" b="1" dirty="0" smtClean="0">
                <a:solidFill>
                  <a:schemeClr val="accent6">
                    <a:lumMod val="50000"/>
                  </a:schemeClr>
                </a:solidFill>
              </a:rPr>
            </a:br>
            <a:endParaRPr lang="en-US" sz="2400" b="1" dirty="0" smtClean="0">
              <a:solidFill>
                <a:schemeClr val="accent6">
                  <a:lumMod val="50000"/>
                </a:schemeClr>
              </a:solidFill>
            </a:endParaRPr>
          </a:p>
          <a:p>
            <a:pPr>
              <a:buFont typeface="Wingdings" pitchFamily="2" charset="2"/>
              <a:buChar char="§"/>
            </a:pPr>
            <a:r>
              <a:rPr lang="en-US" sz="2400" b="1" dirty="0" smtClean="0">
                <a:solidFill>
                  <a:schemeClr val="accent6">
                    <a:lumMod val="50000"/>
                  </a:schemeClr>
                </a:solidFill>
              </a:rPr>
              <a:t>Dosages of bicarbonate  : 0.3g NaHCO3/ kg body weight</a:t>
            </a:r>
            <a:br>
              <a:rPr lang="en-US" sz="2400" b="1" dirty="0" smtClean="0">
                <a:solidFill>
                  <a:schemeClr val="accent6">
                    <a:lumMod val="50000"/>
                  </a:schemeClr>
                </a:solidFill>
              </a:rPr>
            </a:br>
            <a:r>
              <a:rPr lang="en-US" sz="2400" b="1" dirty="0" smtClean="0">
                <a:solidFill>
                  <a:schemeClr val="accent6">
                    <a:lumMod val="50000"/>
                  </a:schemeClr>
                </a:solidFill>
              </a:rPr>
              <a:t>    </a:t>
            </a:r>
            <a:endParaRPr lang="en-US" sz="24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latin typeface="Arial Rounded MT Bold" pitchFamily="34" charset="0"/>
              </a:rPr>
              <a:t>Adaptation from middle intensity events</a:t>
            </a:r>
            <a:endParaRPr lang="en-US" dirty="0">
              <a:solidFill>
                <a:schemeClr val="accent2">
                  <a:lumMod val="75000"/>
                </a:schemeClr>
              </a:solidFill>
              <a:latin typeface="Arial Rounded MT Bold" pitchFamily="34" charset="0"/>
            </a:endParaRPr>
          </a:p>
        </p:txBody>
      </p:sp>
      <p:sp>
        <p:nvSpPr>
          <p:cNvPr id="3" name="Rectangle 2"/>
          <p:cNvSpPr/>
          <p:nvPr/>
        </p:nvSpPr>
        <p:spPr>
          <a:xfrm>
            <a:off x="685800" y="2413338"/>
            <a:ext cx="7391400" cy="2008242"/>
          </a:xfrm>
          <a:prstGeom prst="rect">
            <a:avLst/>
          </a:prstGeom>
          <a:ln w="28575">
            <a:solidFill>
              <a:schemeClr val="tx1"/>
            </a:solidFill>
          </a:ln>
        </p:spPr>
        <p:txBody>
          <a:bodyPr wrap="square">
            <a:spAutoFit/>
          </a:bodyPr>
          <a:lstStyle/>
          <a:p>
            <a:pPr>
              <a:buFont typeface="Wingdings" pitchFamily="2" charset="2"/>
              <a:buChar char="§"/>
            </a:pPr>
            <a:r>
              <a:rPr lang="en-US" sz="2400" b="1" dirty="0" smtClean="0">
                <a:solidFill>
                  <a:schemeClr val="accent3">
                    <a:lumMod val="50000"/>
                  </a:schemeClr>
                </a:solidFill>
              </a:rPr>
              <a:t> increase the capacity for production of lactic acid</a:t>
            </a:r>
          </a:p>
          <a:p>
            <a:pPr>
              <a:buFont typeface="Wingdings" pitchFamily="2" charset="2"/>
              <a:buChar char="§"/>
            </a:pPr>
            <a:r>
              <a:rPr lang="en-US" sz="2400" b="1" dirty="0" smtClean="0">
                <a:solidFill>
                  <a:schemeClr val="accent3">
                    <a:lumMod val="50000"/>
                  </a:schemeClr>
                </a:solidFill>
              </a:rPr>
              <a:t> enhance the rate of </a:t>
            </a:r>
            <a:r>
              <a:rPr lang="en-US" sz="2400" b="1" dirty="0" err="1" smtClean="0">
                <a:solidFill>
                  <a:schemeClr val="accent3">
                    <a:lumMod val="50000"/>
                  </a:schemeClr>
                </a:solidFill>
              </a:rPr>
              <a:t>glycolysis</a:t>
            </a:r>
            <a:endParaRPr lang="en-US" sz="2400" b="1" dirty="0" smtClean="0">
              <a:solidFill>
                <a:schemeClr val="accent3">
                  <a:lumMod val="50000"/>
                </a:schemeClr>
              </a:solidFill>
            </a:endParaRPr>
          </a:p>
          <a:p>
            <a:pPr>
              <a:buFont typeface="Wingdings" pitchFamily="2" charset="2"/>
              <a:buChar char="§"/>
            </a:pPr>
            <a:r>
              <a:rPr lang="en-US" sz="2400" b="1" dirty="0" smtClean="0">
                <a:solidFill>
                  <a:schemeClr val="accent3">
                    <a:lumMod val="50000"/>
                  </a:schemeClr>
                </a:solidFill>
              </a:rPr>
              <a:t> increase the anaerobic capacity allowing more energy</a:t>
            </a:r>
          </a:p>
          <a:p>
            <a:pPr>
              <a:buFont typeface="Wingdings" pitchFamily="2" charset="2"/>
              <a:buChar char="§"/>
            </a:pPr>
            <a:r>
              <a:rPr lang="en-US" sz="2400" b="1" dirty="0" smtClean="0">
                <a:solidFill>
                  <a:schemeClr val="accent3">
                    <a:lumMod val="50000"/>
                  </a:schemeClr>
                </a:solidFill>
              </a:rPr>
              <a:t> increase the </a:t>
            </a:r>
            <a:r>
              <a:rPr lang="en-US" sz="2400" b="1" dirty="0" err="1" smtClean="0">
                <a:solidFill>
                  <a:schemeClr val="accent3">
                    <a:lumMod val="50000"/>
                  </a:schemeClr>
                </a:solidFill>
              </a:rPr>
              <a:t>enzymic</a:t>
            </a:r>
            <a:r>
              <a:rPr lang="en-US" sz="2400" b="1" dirty="0" smtClean="0">
                <a:solidFill>
                  <a:schemeClr val="accent3">
                    <a:lumMod val="50000"/>
                  </a:schemeClr>
                </a:solidFill>
              </a:rPr>
              <a:t> activity</a:t>
            </a:r>
          </a:p>
          <a:p>
            <a:pPr>
              <a:buFont typeface="Wingdings" pitchFamily="2" charset="2"/>
              <a:buNone/>
            </a:pPr>
            <a:endParaRPr lang="en-US" sz="2400"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normAutofit/>
          </a:bodyPr>
          <a:lstStyle/>
          <a:p>
            <a:r>
              <a:rPr lang="en-US" dirty="0" smtClean="0">
                <a:solidFill>
                  <a:schemeClr val="accent1"/>
                </a:solidFill>
                <a:latin typeface="Arial Rounded MT Bold" pitchFamily="34" charset="0"/>
              </a:rPr>
              <a:t>Energy supply in endurance event</a:t>
            </a:r>
            <a:endParaRPr lang="en-US" dirty="0"/>
          </a:p>
        </p:txBody>
      </p:sp>
      <p:sp>
        <p:nvSpPr>
          <p:cNvPr id="3" name="Rectangle 2"/>
          <p:cNvSpPr/>
          <p:nvPr/>
        </p:nvSpPr>
        <p:spPr>
          <a:xfrm>
            <a:off x="1295400" y="1524001"/>
            <a:ext cx="6934200" cy="406265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2400" b="1" dirty="0" smtClean="0">
                <a:solidFill>
                  <a:schemeClr val="accent6">
                    <a:lumMod val="50000"/>
                  </a:schemeClr>
                </a:solidFill>
              </a:rPr>
              <a:t>Muscle glycogen</a:t>
            </a:r>
            <a:br>
              <a:rPr lang="en-US" sz="2400" b="1" dirty="0" smtClean="0">
                <a:solidFill>
                  <a:schemeClr val="accent6">
                    <a:lumMod val="50000"/>
                  </a:schemeClr>
                </a:solidFill>
              </a:rPr>
            </a:br>
            <a:r>
              <a:rPr lang="en-US" sz="2400" b="1" dirty="0" smtClean="0">
                <a:solidFill>
                  <a:schemeClr val="accent6">
                    <a:lumMod val="50000"/>
                  </a:schemeClr>
                </a:solidFill>
              </a:rPr>
              <a:t/>
            </a:r>
            <a:br>
              <a:rPr lang="en-US" sz="2400" b="1" dirty="0" smtClean="0">
                <a:solidFill>
                  <a:schemeClr val="accent6">
                    <a:lumMod val="50000"/>
                  </a:schemeClr>
                </a:solidFill>
              </a:rPr>
            </a:br>
            <a:endParaRPr lang="en-US" sz="2400" b="1" dirty="0" smtClean="0">
              <a:solidFill>
                <a:schemeClr val="accent6">
                  <a:lumMod val="50000"/>
                </a:schemeClr>
              </a:solidFill>
            </a:endParaRPr>
          </a:p>
          <a:p>
            <a:pPr algn="ctr"/>
            <a:r>
              <a:rPr lang="en-US" sz="2400" b="1" dirty="0" smtClean="0">
                <a:solidFill>
                  <a:schemeClr val="accent6">
                    <a:lumMod val="50000"/>
                  </a:schemeClr>
                </a:solidFill>
              </a:rPr>
              <a:t>Glucose [C</a:t>
            </a:r>
            <a:r>
              <a:rPr lang="en-US" sz="2400" b="1" baseline="-25000" dirty="0" smtClean="0">
                <a:solidFill>
                  <a:schemeClr val="accent6">
                    <a:lumMod val="50000"/>
                  </a:schemeClr>
                </a:solidFill>
              </a:rPr>
              <a:t>6</a:t>
            </a:r>
            <a:r>
              <a:rPr lang="en-US" sz="2400" b="1" dirty="0" smtClean="0">
                <a:solidFill>
                  <a:schemeClr val="accent6">
                    <a:lumMod val="50000"/>
                  </a:schemeClr>
                </a:solidFill>
              </a:rPr>
              <a:t>H</a:t>
            </a:r>
            <a:r>
              <a:rPr lang="en-US" sz="2400" b="1" baseline="-25000" dirty="0" smtClean="0">
                <a:solidFill>
                  <a:schemeClr val="accent6">
                    <a:lumMod val="50000"/>
                  </a:schemeClr>
                </a:solidFill>
              </a:rPr>
              <a:t>12</a:t>
            </a:r>
            <a:r>
              <a:rPr lang="en-US" sz="2400" b="1" dirty="0" smtClean="0">
                <a:solidFill>
                  <a:schemeClr val="accent6">
                    <a:lumMod val="50000"/>
                  </a:schemeClr>
                </a:solidFill>
              </a:rPr>
              <a:t>O</a:t>
            </a:r>
            <a:r>
              <a:rPr lang="en-US" sz="2400" b="1" baseline="-25000" dirty="0" smtClean="0">
                <a:solidFill>
                  <a:schemeClr val="accent6">
                    <a:lumMod val="50000"/>
                  </a:schemeClr>
                </a:solidFill>
              </a:rPr>
              <a:t>6</a:t>
            </a:r>
            <a:r>
              <a:rPr lang="en-US" sz="2400" b="1" dirty="0" smtClean="0">
                <a:solidFill>
                  <a:schemeClr val="accent6">
                    <a:lumMod val="50000"/>
                  </a:schemeClr>
                </a:solidFill>
              </a:rPr>
              <a:t>]</a:t>
            </a:r>
            <a:br>
              <a:rPr lang="en-US" sz="2400" b="1" dirty="0" smtClean="0">
                <a:solidFill>
                  <a:schemeClr val="accent6">
                    <a:lumMod val="50000"/>
                  </a:schemeClr>
                </a:solidFill>
              </a:rPr>
            </a:br>
            <a:r>
              <a:rPr lang="en-US" sz="2400" b="1" dirty="0" smtClean="0">
                <a:solidFill>
                  <a:schemeClr val="accent6">
                    <a:lumMod val="50000"/>
                  </a:schemeClr>
                </a:solidFill>
              </a:rPr>
              <a:t/>
            </a:r>
            <a:br>
              <a:rPr lang="en-US" sz="2400" b="1" dirty="0" smtClean="0">
                <a:solidFill>
                  <a:schemeClr val="accent6">
                    <a:lumMod val="50000"/>
                  </a:schemeClr>
                </a:solidFill>
              </a:rPr>
            </a:br>
            <a:r>
              <a:rPr lang="en-US" sz="2400" b="1" dirty="0" smtClean="0">
                <a:solidFill>
                  <a:schemeClr val="accent6">
                    <a:lumMod val="50000"/>
                  </a:schemeClr>
                </a:solidFill>
              </a:rPr>
              <a:t>             </a:t>
            </a:r>
            <a:r>
              <a:rPr lang="en-US" sz="2000" b="1" dirty="0" smtClean="0">
                <a:solidFill>
                  <a:srgbClr val="269626"/>
                </a:solidFill>
              </a:rPr>
              <a:t>energy</a:t>
            </a:r>
            <a:r>
              <a:rPr lang="en-US" sz="2400" b="1" dirty="0" smtClean="0">
                <a:solidFill>
                  <a:schemeClr val="accent6">
                    <a:lumMod val="50000"/>
                  </a:schemeClr>
                </a:solidFill>
              </a:rPr>
              <a:t/>
            </a:r>
            <a:br>
              <a:rPr lang="en-US" sz="2400" b="1" dirty="0" smtClean="0">
                <a:solidFill>
                  <a:schemeClr val="accent6">
                    <a:lumMod val="50000"/>
                  </a:schemeClr>
                </a:solidFill>
              </a:rPr>
            </a:br>
            <a:r>
              <a:rPr lang="en-US" sz="2400" b="1" dirty="0" err="1" smtClean="0">
                <a:solidFill>
                  <a:schemeClr val="accent6">
                    <a:lumMod val="50000"/>
                  </a:schemeClr>
                </a:solidFill>
              </a:rPr>
              <a:t>Pyruvic</a:t>
            </a:r>
            <a:r>
              <a:rPr lang="en-US" sz="2400" b="1" dirty="0" smtClean="0">
                <a:solidFill>
                  <a:schemeClr val="accent6">
                    <a:lumMod val="50000"/>
                  </a:schemeClr>
                </a:solidFill>
              </a:rPr>
              <a:t> Acid [CH</a:t>
            </a:r>
            <a:r>
              <a:rPr lang="en-US" sz="2400" b="1" baseline="-25000" dirty="0" smtClean="0">
                <a:solidFill>
                  <a:schemeClr val="accent6">
                    <a:lumMod val="50000"/>
                  </a:schemeClr>
                </a:solidFill>
              </a:rPr>
              <a:t>3</a:t>
            </a:r>
            <a:r>
              <a:rPr lang="en-US" sz="2400" b="1" dirty="0" smtClean="0">
                <a:solidFill>
                  <a:schemeClr val="accent6">
                    <a:lumMod val="50000"/>
                  </a:schemeClr>
                </a:solidFill>
              </a:rPr>
              <a:t>-CO-COOH]</a:t>
            </a:r>
            <a:br>
              <a:rPr lang="en-US" sz="2400" b="1" dirty="0" smtClean="0">
                <a:solidFill>
                  <a:schemeClr val="accent6">
                    <a:lumMod val="50000"/>
                  </a:schemeClr>
                </a:solidFill>
              </a:rPr>
            </a:br>
            <a:endParaRPr lang="en-US" sz="2400" b="1" dirty="0" smtClean="0">
              <a:solidFill>
                <a:schemeClr val="accent6">
                  <a:lumMod val="50000"/>
                </a:schemeClr>
              </a:solidFill>
            </a:endParaRPr>
          </a:p>
          <a:p>
            <a:pPr algn="ctr"/>
            <a:r>
              <a:rPr lang="en-US" sz="2400" b="1" dirty="0" err="1" smtClean="0">
                <a:solidFill>
                  <a:schemeClr val="accent6">
                    <a:lumMod val="50000"/>
                  </a:schemeClr>
                </a:solidFill>
              </a:rPr>
              <a:t>Acytile</a:t>
            </a:r>
            <a:r>
              <a:rPr lang="en-US" sz="2400" b="1" dirty="0" smtClean="0">
                <a:solidFill>
                  <a:schemeClr val="accent6">
                    <a:lumMod val="50000"/>
                  </a:schemeClr>
                </a:solidFill>
              </a:rPr>
              <a:t> </a:t>
            </a:r>
            <a:r>
              <a:rPr lang="en-US" sz="2400" b="1" dirty="0" err="1" smtClean="0">
                <a:solidFill>
                  <a:schemeClr val="accent6">
                    <a:lumMod val="50000"/>
                  </a:schemeClr>
                </a:solidFill>
              </a:rPr>
              <a:t>CoA</a:t>
            </a:r>
            <a:endParaRPr lang="en-US" sz="2400" b="1" baseline="-25000" dirty="0" smtClean="0">
              <a:solidFill>
                <a:srgbClr val="269626"/>
              </a:solidFill>
            </a:endParaRPr>
          </a:p>
          <a:p>
            <a:pPr algn="ctr"/>
            <a:r>
              <a:rPr lang="en-US" sz="2400" b="1" dirty="0" smtClean="0">
                <a:solidFill>
                  <a:schemeClr val="accent6">
                    <a:lumMod val="50000"/>
                  </a:schemeClr>
                </a:solidFill>
              </a:rPr>
              <a:t/>
            </a:r>
            <a:br>
              <a:rPr lang="en-US" sz="2400" b="1" dirty="0" smtClean="0">
                <a:solidFill>
                  <a:schemeClr val="accent6">
                    <a:lumMod val="50000"/>
                  </a:schemeClr>
                </a:solidFill>
              </a:rPr>
            </a:br>
            <a:endParaRPr lang="en-US" b="1" dirty="0">
              <a:solidFill>
                <a:srgbClr val="740000"/>
              </a:solidFill>
            </a:endParaRPr>
          </a:p>
        </p:txBody>
      </p:sp>
      <p:cxnSp>
        <p:nvCxnSpPr>
          <p:cNvPr id="5" name="Straight Arrow Connector 4"/>
          <p:cNvCxnSpPr/>
          <p:nvPr/>
        </p:nvCxnSpPr>
        <p:spPr>
          <a:xfrm rot="5400000">
            <a:off x="4153695" y="2323307"/>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153695" y="3390107"/>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382295" y="4304507"/>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066800" y="6019801"/>
            <a:ext cx="7391400" cy="461665"/>
          </a:xfrm>
          <a:prstGeom prst="rect">
            <a:avLst/>
          </a:prstGeom>
        </p:spPr>
        <p:txBody>
          <a:bodyPr wrap="square">
            <a:spAutoFit/>
          </a:bodyPr>
          <a:lstStyle/>
          <a:p>
            <a:pPr>
              <a:defRPr/>
            </a:pPr>
            <a:r>
              <a:rPr lang="en-US" sz="2000" b="1" dirty="0" smtClean="0">
                <a:solidFill>
                  <a:srgbClr val="FF0000"/>
                </a:solidFill>
              </a:rPr>
              <a:t>      </a:t>
            </a:r>
            <a:r>
              <a:rPr lang="en-US" sz="2400" b="1" i="1" dirty="0" smtClean="0">
                <a:solidFill>
                  <a:schemeClr val="accent6">
                    <a:lumMod val="50000"/>
                  </a:schemeClr>
                </a:solidFill>
              </a:rPr>
              <a:t>After that it enters into the </a:t>
            </a:r>
            <a:r>
              <a:rPr lang="en-US" sz="2400" b="1" i="1" dirty="0" err="1" smtClean="0">
                <a:solidFill>
                  <a:schemeClr val="accent6">
                    <a:lumMod val="50000"/>
                  </a:schemeClr>
                </a:solidFill>
              </a:rPr>
              <a:t>kreb’s</a:t>
            </a:r>
            <a:r>
              <a:rPr lang="en-US" sz="2400" b="1" i="1" dirty="0" smtClean="0">
                <a:solidFill>
                  <a:schemeClr val="accent6">
                    <a:lumMod val="50000"/>
                  </a:schemeClr>
                </a:solidFill>
              </a:rPr>
              <a:t> cycle or TCA cycle</a:t>
            </a:r>
            <a:endParaRPr lang="en-US" sz="2400" b="1"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10134600" cy="1447800"/>
          </a:xfrm>
        </p:spPr>
        <p:txBody>
          <a:bodyPr>
            <a:normAutofit/>
          </a:bodyPr>
          <a:lstStyle/>
          <a:p>
            <a:r>
              <a:rPr lang="en-US" dirty="0" smtClean="0">
                <a:solidFill>
                  <a:schemeClr val="accent4">
                    <a:lumMod val="75000"/>
                  </a:schemeClr>
                </a:solidFill>
                <a:latin typeface="Arial Rounded MT Bold" pitchFamily="34" charset="0"/>
              </a:rPr>
              <a:t>Energy metabolism in endurance event</a:t>
            </a:r>
            <a:endParaRPr lang="en-US" dirty="0">
              <a:solidFill>
                <a:schemeClr val="accent4">
                  <a:lumMod val="75000"/>
                </a:schemeClr>
              </a:solidFill>
              <a:latin typeface="Arial Rounded MT Bold" pitchFamily="34" charset="0"/>
            </a:endParaRPr>
          </a:p>
        </p:txBody>
      </p:sp>
      <p:sp>
        <p:nvSpPr>
          <p:cNvPr id="3" name="Rectangle 2"/>
          <p:cNvSpPr/>
          <p:nvPr/>
        </p:nvSpPr>
        <p:spPr>
          <a:xfrm>
            <a:off x="1371600" y="1447800"/>
            <a:ext cx="6705600" cy="3354765"/>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r>
              <a:rPr lang="en-US" sz="2400" b="1" dirty="0" smtClean="0">
                <a:solidFill>
                  <a:schemeClr val="accent6">
                    <a:lumMod val="75000"/>
                  </a:schemeClr>
                </a:solidFill>
              </a:rPr>
              <a:t>                           Fat</a:t>
            </a:r>
            <a:br>
              <a:rPr lang="en-US" sz="2400" b="1" dirty="0" smtClean="0">
                <a:solidFill>
                  <a:schemeClr val="accent6">
                    <a:lumMod val="75000"/>
                  </a:schemeClr>
                </a:solidFill>
              </a:rPr>
            </a:br>
            <a:r>
              <a:rPr lang="en-US" sz="2400" b="1" dirty="0" smtClean="0">
                <a:solidFill>
                  <a:schemeClr val="accent6">
                    <a:lumMod val="75000"/>
                  </a:schemeClr>
                </a:solidFill>
              </a:rPr>
              <a:t>        </a:t>
            </a:r>
          </a:p>
          <a:p>
            <a:endParaRPr lang="en-US" sz="2400" b="1" dirty="0" smtClean="0">
              <a:solidFill>
                <a:schemeClr val="accent6">
                  <a:lumMod val="75000"/>
                </a:schemeClr>
              </a:solidFill>
            </a:endParaRPr>
          </a:p>
          <a:p>
            <a:r>
              <a:rPr lang="en-US" sz="2400" b="1" dirty="0" smtClean="0">
                <a:solidFill>
                  <a:schemeClr val="accent6">
                    <a:lumMod val="75000"/>
                  </a:schemeClr>
                </a:solidFill>
              </a:rPr>
              <a:t>         1 mole of triglyceride </a:t>
            </a:r>
            <a:r>
              <a:rPr lang="en-US" sz="2000" b="1" dirty="0" smtClean="0">
                <a:solidFill>
                  <a:schemeClr val="tx2">
                    <a:lumMod val="75000"/>
                  </a:schemeClr>
                </a:solidFill>
              </a:rPr>
              <a:t>(found in adipose tissue)</a:t>
            </a:r>
            <a:r>
              <a:rPr lang="en-US" sz="2400" b="1" dirty="0" smtClean="0">
                <a:solidFill>
                  <a:schemeClr val="tx2">
                    <a:lumMod val="75000"/>
                  </a:schemeClr>
                </a:solidFill>
              </a:rPr>
              <a:t/>
            </a:r>
            <a:br>
              <a:rPr lang="en-US" sz="2400" b="1" dirty="0" smtClean="0">
                <a:solidFill>
                  <a:schemeClr val="tx2">
                    <a:lumMod val="75000"/>
                  </a:schemeClr>
                </a:solidFill>
              </a:rPr>
            </a:br>
            <a:r>
              <a:rPr lang="en-US" sz="2400" b="1" dirty="0" smtClean="0">
                <a:solidFill>
                  <a:schemeClr val="tx2">
                    <a:lumMod val="75000"/>
                  </a:schemeClr>
                </a:solidFill>
              </a:rPr>
              <a:t>                                          </a:t>
            </a:r>
          </a:p>
          <a:p>
            <a:r>
              <a:rPr lang="en-US" sz="2000" b="1" dirty="0" smtClean="0">
                <a:solidFill>
                  <a:schemeClr val="tx2">
                    <a:lumMod val="75000"/>
                  </a:schemeClr>
                </a:solidFill>
              </a:rPr>
              <a:t>                                           </a:t>
            </a:r>
            <a:r>
              <a:rPr lang="en-US" sz="2000" b="1" dirty="0" smtClean="0">
                <a:solidFill>
                  <a:schemeClr val="accent5">
                    <a:lumMod val="75000"/>
                  </a:schemeClr>
                </a:solidFill>
              </a:rPr>
              <a:t>by </a:t>
            </a:r>
            <a:r>
              <a:rPr lang="en-US" sz="2000" b="1" dirty="0" err="1" smtClean="0">
                <a:solidFill>
                  <a:schemeClr val="accent5">
                    <a:lumMod val="75000"/>
                  </a:schemeClr>
                </a:solidFill>
              </a:rPr>
              <a:t>lypolisis</a:t>
            </a:r>
            <a:r>
              <a:rPr lang="en-US" sz="2400" b="1" dirty="0" smtClean="0">
                <a:solidFill>
                  <a:schemeClr val="accent6">
                    <a:lumMod val="75000"/>
                  </a:schemeClr>
                </a:solidFill>
              </a:rPr>
              <a:t/>
            </a:r>
            <a:br>
              <a:rPr lang="en-US" sz="2400" b="1" dirty="0" smtClean="0">
                <a:solidFill>
                  <a:schemeClr val="accent6">
                    <a:lumMod val="75000"/>
                  </a:schemeClr>
                </a:solidFill>
              </a:rPr>
            </a:br>
            <a:endParaRPr lang="en-US" sz="2400" b="1" dirty="0" smtClean="0">
              <a:solidFill>
                <a:schemeClr val="accent6">
                  <a:lumMod val="75000"/>
                </a:schemeClr>
              </a:solidFill>
            </a:endParaRPr>
          </a:p>
          <a:p>
            <a:endParaRPr lang="en-US" sz="2400" b="1" dirty="0" smtClean="0">
              <a:solidFill>
                <a:schemeClr val="accent6">
                  <a:lumMod val="75000"/>
                </a:schemeClr>
              </a:solidFill>
            </a:endParaRPr>
          </a:p>
          <a:p>
            <a:r>
              <a:rPr lang="en-US" sz="2400" b="1" dirty="0" smtClean="0">
                <a:solidFill>
                  <a:schemeClr val="accent6">
                    <a:lumMod val="75000"/>
                  </a:schemeClr>
                </a:solidFill>
              </a:rPr>
              <a:t>3 mole free fatty acid </a:t>
            </a:r>
            <a:r>
              <a:rPr lang="en-US" sz="2000" b="1" dirty="0" smtClean="0">
                <a:solidFill>
                  <a:schemeClr val="accent1">
                    <a:lumMod val="75000"/>
                  </a:schemeClr>
                </a:solidFill>
              </a:rPr>
              <a:t>(FFA) </a:t>
            </a:r>
            <a:r>
              <a:rPr lang="en-US" sz="2400" b="1" dirty="0" smtClean="0">
                <a:solidFill>
                  <a:schemeClr val="accent6">
                    <a:lumMod val="75000"/>
                  </a:schemeClr>
                </a:solidFill>
              </a:rPr>
              <a:t>+ 1 mole glycerol</a:t>
            </a:r>
            <a:endParaRPr lang="en-US" sz="2400" b="1" dirty="0">
              <a:solidFill>
                <a:schemeClr val="accent6">
                  <a:lumMod val="75000"/>
                </a:schemeClr>
              </a:solidFill>
            </a:endParaRPr>
          </a:p>
        </p:txBody>
      </p:sp>
      <p:cxnSp>
        <p:nvCxnSpPr>
          <p:cNvPr id="5" name="Straight Arrow Connector 4"/>
          <p:cNvCxnSpPr/>
          <p:nvPr/>
        </p:nvCxnSpPr>
        <p:spPr>
          <a:xfrm rot="5400000">
            <a:off x="3086895" y="2247107"/>
            <a:ext cx="838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rot="5400000">
            <a:off x="2782095" y="3694907"/>
            <a:ext cx="14478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533400" y="5257800"/>
            <a:ext cx="8305800" cy="707886"/>
          </a:xfrm>
          <a:prstGeom prst="rect">
            <a:avLst/>
          </a:prstGeom>
        </p:spPr>
        <p:txBody>
          <a:bodyPr wrap="square">
            <a:spAutoFit/>
          </a:bodyPr>
          <a:lstStyle/>
          <a:p>
            <a:r>
              <a:rPr lang="en-US" sz="2000" b="1" i="1" dirty="0" smtClean="0">
                <a:solidFill>
                  <a:srgbClr val="269626"/>
                </a:solidFill>
              </a:rPr>
              <a:t>The rate of </a:t>
            </a:r>
            <a:r>
              <a:rPr lang="en-US" sz="2000" b="1" i="1" dirty="0" err="1" smtClean="0">
                <a:solidFill>
                  <a:srgbClr val="269626"/>
                </a:solidFill>
              </a:rPr>
              <a:t>lypolisis</a:t>
            </a:r>
            <a:r>
              <a:rPr lang="en-US" sz="2000" b="1" i="1" dirty="0" smtClean="0">
                <a:solidFill>
                  <a:srgbClr val="269626"/>
                </a:solidFill>
              </a:rPr>
              <a:t> and the rate of adipose tissue blood flow determine the rate of entry of FFA into circulation.</a:t>
            </a:r>
            <a:endParaRPr lang="en-US" sz="2000" b="1" i="1" dirty="0">
              <a:solidFill>
                <a:srgbClr val="269626"/>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solidFill>
                  <a:schemeClr val="accent6">
                    <a:lumMod val="50000"/>
                  </a:schemeClr>
                </a:solidFill>
                <a:latin typeface="Arial Rounded MT Bold" pitchFamily="34" charset="0"/>
              </a:rPr>
              <a:t>Source of in endurance event</a:t>
            </a:r>
            <a:endParaRPr lang="en-US" dirty="0"/>
          </a:p>
        </p:txBody>
      </p:sp>
      <p:cxnSp>
        <p:nvCxnSpPr>
          <p:cNvPr id="4" name="Straight Arrow Connector 3"/>
          <p:cNvCxnSpPr/>
          <p:nvPr/>
        </p:nvCxnSpPr>
        <p:spPr>
          <a:xfrm rot="5400000" flipH="1" flipV="1">
            <a:off x="342900" y="3695700"/>
            <a:ext cx="403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a:off x="1981200" y="5257800"/>
            <a:ext cx="6248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2362200" y="2209800"/>
            <a:ext cx="4876800" cy="1588"/>
          </a:xfrm>
          <a:prstGeom prst="line">
            <a:avLst/>
          </a:prstGeom>
        </p:spPr>
        <p:style>
          <a:lnRef idx="2">
            <a:schemeClr val="accent6"/>
          </a:lnRef>
          <a:fillRef idx="0">
            <a:schemeClr val="accent6"/>
          </a:fillRef>
          <a:effectRef idx="1">
            <a:schemeClr val="accent6"/>
          </a:effectRef>
          <a:fontRef idx="minor">
            <a:schemeClr val="tx1"/>
          </a:fontRef>
        </p:style>
      </p:cxnSp>
      <p:sp>
        <p:nvSpPr>
          <p:cNvPr id="16" name="Rectangle 15"/>
          <p:cNvSpPr/>
          <p:nvPr/>
        </p:nvSpPr>
        <p:spPr>
          <a:xfrm>
            <a:off x="1905000" y="4343400"/>
            <a:ext cx="418704" cy="369332"/>
          </a:xfrm>
          <a:prstGeom prst="rect">
            <a:avLst/>
          </a:prstGeom>
        </p:spPr>
        <p:txBody>
          <a:bodyPr wrap="none">
            <a:spAutoFit/>
          </a:bodyPr>
          <a:lstStyle/>
          <a:p>
            <a:r>
              <a:rPr lang="en-US" dirty="0" smtClean="0">
                <a:solidFill>
                  <a:srgbClr val="0000FF"/>
                </a:solidFill>
              </a:rPr>
              <a:t>25</a:t>
            </a:r>
            <a:endParaRPr lang="en-US" dirty="0">
              <a:solidFill>
                <a:srgbClr val="0000FF"/>
              </a:solidFill>
            </a:endParaRPr>
          </a:p>
        </p:txBody>
      </p:sp>
      <p:sp>
        <p:nvSpPr>
          <p:cNvPr id="17" name="Rectangle 16"/>
          <p:cNvSpPr/>
          <p:nvPr/>
        </p:nvSpPr>
        <p:spPr>
          <a:xfrm>
            <a:off x="1905000" y="2743200"/>
            <a:ext cx="418704" cy="369332"/>
          </a:xfrm>
          <a:prstGeom prst="rect">
            <a:avLst/>
          </a:prstGeom>
        </p:spPr>
        <p:txBody>
          <a:bodyPr wrap="none">
            <a:spAutoFit/>
          </a:bodyPr>
          <a:lstStyle/>
          <a:p>
            <a:r>
              <a:rPr lang="en-US" dirty="0" smtClean="0">
                <a:solidFill>
                  <a:srgbClr val="0000FF"/>
                </a:solidFill>
              </a:rPr>
              <a:t>75</a:t>
            </a:r>
          </a:p>
        </p:txBody>
      </p:sp>
      <p:sp>
        <p:nvSpPr>
          <p:cNvPr id="18" name="Rectangle 17"/>
          <p:cNvSpPr/>
          <p:nvPr/>
        </p:nvSpPr>
        <p:spPr>
          <a:xfrm>
            <a:off x="1905000" y="3505200"/>
            <a:ext cx="418704" cy="369332"/>
          </a:xfrm>
          <a:prstGeom prst="rect">
            <a:avLst/>
          </a:prstGeom>
        </p:spPr>
        <p:txBody>
          <a:bodyPr wrap="none">
            <a:spAutoFit/>
          </a:bodyPr>
          <a:lstStyle/>
          <a:p>
            <a:r>
              <a:rPr lang="en-US" dirty="0" smtClean="0">
                <a:solidFill>
                  <a:srgbClr val="0000FF"/>
                </a:solidFill>
              </a:rPr>
              <a:t>50</a:t>
            </a:r>
            <a:endParaRPr lang="en-US" dirty="0">
              <a:solidFill>
                <a:srgbClr val="0000FF"/>
              </a:solidFill>
            </a:endParaRPr>
          </a:p>
        </p:txBody>
      </p:sp>
      <p:sp>
        <p:nvSpPr>
          <p:cNvPr id="19" name="Rectangle 18"/>
          <p:cNvSpPr/>
          <p:nvPr/>
        </p:nvSpPr>
        <p:spPr>
          <a:xfrm>
            <a:off x="1828800" y="2057400"/>
            <a:ext cx="535724" cy="369332"/>
          </a:xfrm>
          <a:prstGeom prst="rect">
            <a:avLst/>
          </a:prstGeom>
        </p:spPr>
        <p:txBody>
          <a:bodyPr wrap="none">
            <a:spAutoFit/>
          </a:bodyPr>
          <a:lstStyle/>
          <a:p>
            <a:r>
              <a:rPr lang="en-US" dirty="0" smtClean="0">
                <a:solidFill>
                  <a:srgbClr val="0070C0"/>
                </a:solidFill>
              </a:rPr>
              <a:t>100</a:t>
            </a:r>
            <a:endParaRPr lang="en-US" dirty="0">
              <a:solidFill>
                <a:srgbClr val="0070C0"/>
              </a:solidFill>
            </a:endParaRPr>
          </a:p>
        </p:txBody>
      </p:sp>
      <p:sp>
        <p:nvSpPr>
          <p:cNvPr id="20" name="Freeform 19"/>
          <p:cNvSpPr/>
          <p:nvPr/>
        </p:nvSpPr>
        <p:spPr>
          <a:xfrm>
            <a:off x="2374491" y="3156156"/>
            <a:ext cx="5043949" cy="1160206"/>
          </a:xfrm>
          <a:custGeom>
            <a:avLst/>
            <a:gdLst>
              <a:gd name="connsiteX0" fmla="*/ 0 w 5043949"/>
              <a:gd name="connsiteY0" fmla="*/ 0 h 1160206"/>
              <a:gd name="connsiteX1" fmla="*/ 929149 w 5043949"/>
              <a:gd name="connsiteY1" fmla="*/ 471948 h 1160206"/>
              <a:gd name="connsiteX2" fmla="*/ 4026310 w 5043949"/>
              <a:gd name="connsiteY2" fmla="*/ 1047135 h 1160206"/>
              <a:gd name="connsiteX3" fmla="*/ 5043949 w 5043949"/>
              <a:gd name="connsiteY3" fmla="*/ 1150374 h 1160206"/>
              <a:gd name="connsiteX4" fmla="*/ 5043949 w 5043949"/>
              <a:gd name="connsiteY4" fmla="*/ 1150374 h 1160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3949" h="1160206">
                <a:moveTo>
                  <a:pt x="0" y="0"/>
                </a:moveTo>
                <a:cubicBezTo>
                  <a:pt x="129048" y="148713"/>
                  <a:pt x="258097" y="297426"/>
                  <a:pt x="929149" y="471948"/>
                </a:cubicBezTo>
                <a:cubicBezTo>
                  <a:pt x="1600201" y="646470"/>
                  <a:pt x="3340510" y="934064"/>
                  <a:pt x="4026310" y="1047135"/>
                </a:cubicBezTo>
                <a:cubicBezTo>
                  <a:pt x="4712110" y="1160206"/>
                  <a:pt x="5043949" y="1150374"/>
                  <a:pt x="5043949" y="1150374"/>
                </a:cubicBezTo>
                <a:lnTo>
                  <a:pt x="5043949" y="1150374"/>
                </a:lnTo>
              </a:path>
            </a:pathLst>
          </a:cu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29" name="Freeform 28"/>
          <p:cNvSpPr/>
          <p:nvPr/>
        </p:nvSpPr>
        <p:spPr>
          <a:xfrm>
            <a:off x="2374491" y="3834582"/>
            <a:ext cx="5742039" cy="1236406"/>
          </a:xfrm>
          <a:custGeom>
            <a:avLst/>
            <a:gdLst>
              <a:gd name="connsiteX0" fmla="*/ 0 w 5742039"/>
              <a:gd name="connsiteY0" fmla="*/ 0 h 1236406"/>
              <a:gd name="connsiteX1" fmla="*/ 1371600 w 5742039"/>
              <a:gd name="connsiteY1" fmla="*/ 929148 h 1236406"/>
              <a:gd name="connsiteX2" fmla="*/ 5117691 w 5742039"/>
              <a:gd name="connsiteY2" fmla="*/ 1194619 h 1236406"/>
              <a:gd name="connsiteX3" fmla="*/ 5117691 w 5742039"/>
              <a:gd name="connsiteY3" fmla="*/ 1179871 h 1236406"/>
            </a:gdLst>
            <a:ahLst/>
            <a:cxnLst>
              <a:cxn ang="0">
                <a:pos x="connsiteX0" y="connsiteY0"/>
              </a:cxn>
              <a:cxn ang="0">
                <a:pos x="connsiteX1" y="connsiteY1"/>
              </a:cxn>
              <a:cxn ang="0">
                <a:pos x="connsiteX2" y="connsiteY2"/>
              </a:cxn>
              <a:cxn ang="0">
                <a:pos x="connsiteX3" y="connsiteY3"/>
              </a:cxn>
            </a:cxnLst>
            <a:rect l="l" t="t" r="r" b="b"/>
            <a:pathLst>
              <a:path w="5742039" h="1236406">
                <a:moveTo>
                  <a:pt x="0" y="0"/>
                </a:moveTo>
                <a:cubicBezTo>
                  <a:pt x="259326" y="365022"/>
                  <a:pt x="518652" y="730045"/>
                  <a:pt x="1371600" y="929148"/>
                </a:cubicBezTo>
                <a:cubicBezTo>
                  <a:pt x="2224548" y="1128251"/>
                  <a:pt x="4493343" y="1152832"/>
                  <a:pt x="5117691" y="1194619"/>
                </a:cubicBezTo>
                <a:cubicBezTo>
                  <a:pt x="5742039" y="1236406"/>
                  <a:pt x="5117691" y="1179871"/>
                  <a:pt x="5117691" y="1179871"/>
                </a:cubicBezTo>
              </a:path>
            </a:pathLst>
          </a:cu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a:p>
        </p:txBody>
      </p:sp>
      <p:sp>
        <p:nvSpPr>
          <p:cNvPr id="30" name="Rectangle 29"/>
          <p:cNvSpPr/>
          <p:nvPr/>
        </p:nvSpPr>
        <p:spPr>
          <a:xfrm>
            <a:off x="4343401" y="1676400"/>
            <a:ext cx="474745" cy="400110"/>
          </a:xfrm>
          <a:prstGeom prst="rect">
            <a:avLst/>
          </a:prstGeom>
        </p:spPr>
        <p:txBody>
          <a:bodyPr wrap="none">
            <a:spAutoFit/>
          </a:bodyPr>
          <a:lstStyle/>
          <a:p>
            <a:r>
              <a:rPr lang="en-US" sz="2000" b="1" dirty="0" smtClean="0">
                <a:solidFill>
                  <a:schemeClr val="accent6">
                    <a:lumMod val="75000"/>
                  </a:schemeClr>
                </a:solidFill>
              </a:rPr>
              <a:t>fat</a:t>
            </a:r>
            <a:endParaRPr lang="en-US" sz="2000" b="1" dirty="0">
              <a:solidFill>
                <a:schemeClr val="accent6">
                  <a:lumMod val="75000"/>
                </a:schemeClr>
              </a:solidFill>
            </a:endParaRPr>
          </a:p>
        </p:txBody>
      </p:sp>
      <p:sp>
        <p:nvSpPr>
          <p:cNvPr id="31" name="Rectangle 30"/>
          <p:cNvSpPr/>
          <p:nvPr/>
        </p:nvSpPr>
        <p:spPr>
          <a:xfrm>
            <a:off x="4126366" y="3244334"/>
            <a:ext cx="983283" cy="400110"/>
          </a:xfrm>
          <a:prstGeom prst="rect">
            <a:avLst/>
          </a:prstGeom>
        </p:spPr>
        <p:txBody>
          <a:bodyPr wrap="none">
            <a:spAutoFit/>
          </a:bodyPr>
          <a:lstStyle/>
          <a:p>
            <a:r>
              <a:rPr lang="en-US" sz="2000" b="1" dirty="0" smtClean="0">
                <a:solidFill>
                  <a:srgbClr val="92D050"/>
                </a:solidFill>
              </a:rPr>
              <a:t>glucose</a:t>
            </a:r>
            <a:endParaRPr lang="en-US" sz="2000" b="1" dirty="0">
              <a:solidFill>
                <a:srgbClr val="92D050"/>
              </a:solidFill>
            </a:endParaRPr>
          </a:p>
        </p:txBody>
      </p:sp>
      <p:sp>
        <p:nvSpPr>
          <p:cNvPr id="32" name="Rectangle 31"/>
          <p:cNvSpPr/>
          <p:nvPr/>
        </p:nvSpPr>
        <p:spPr>
          <a:xfrm>
            <a:off x="4191002" y="4343400"/>
            <a:ext cx="1118319" cy="400110"/>
          </a:xfrm>
          <a:prstGeom prst="rect">
            <a:avLst/>
          </a:prstGeom>
        </p:spPr>
        <p:txBody>
          <a:bodyPr wrap="none">
            <a:spAutoFit/>
          </a:bodyPr>
          <a:lstStyle/>
          <a:p>
            <a:r>
              <a:rPr lang="en-US" sz="2000" b="1" dirty="0" smtClean="0">
                <a:solidFill>
                  <a:schemeClr val="accent4">
                    <a:lumMod val="75000"/>
                  </a:schemeClr>
                </a:solidFill>
              </a:rPr>
              <a:t>glycogen</a:t>
            </a:r>
            <a:endParaRPr lang="en-US" sz="2000" b="1" dirty="0">
              <a:solidFill>
                <a:schemeClr val="accent4">
                  <a:lumMod val="75000"/>
                </a:schemeClr>
              </a:solidFill>
            </a:endParaRPr>
          </a:p>
        </p:txBody>
      </p:sp>
      <p:sp>
        <p:nvSpPr>
          <p:cNvPr id="33" name="Rectangle 32"/>
          <p:cNvSpPr/>
          <p:nvPr/>
        </p:nvSpPr>
        <p:spPr>
          <a:xfrm rot="19180095">
            <a:off x="-184298" y="2191434"/>
            <a:ext cx="2147916" cy="646331"/>
          </a:xfrm>
          <a:prstGeom prst="rect">
            <a:avLst/>
          </a:prstGeom>
        </p:spPr>
        <p:txBody>
          <a:bodyPr wrap="square">
            <a:spAutoFit/>
          </a:bodyPr>
          <a:lstStyle/>
          <a:p>
            <a:r>
              <a:rPr lang="en-US" b="1" dirty="0" smtClean="0">
                <a:solidFill>
                  <a:srgbClr val="33CC33"/>
                </a:solidFill>
              </a:rPr>
              <a:t>Percentage of total energy expenditure</a:t>
            </a:r>
            <a:endParaRPr lang="en-US" b="1" dirty="0">
              <a:solidFill>
                <a:srgbClr val="33CC33"/>
              </a:solidFill>
            </a:endParaRPr>
          </a:p>
        </p:txBody>
      </p:sp>
      <p:cxnSp>
        <p:nvCxnSpPr>
          <p:cNvPr id="35" name="Curved Connector 34"/>
          <p:cNvCxnSpPr/>
          <p:nvPr/>
        </p:nvCxnSpPr>
        <p:spPr>
          <a:xfrm>
            <a:off x="990600" y="2895600"/>
            <a:ext cx="838200" cy="533400"/>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36" name="Rectangle 35"/>
          <p:cNvSpPr/>
          <p:nvPr/>
        </p:nvSpPr>
        <p:spPr>
          <a:xfrm>
            <a:off x="5715000" y="5791200"/>
            <a:ext cx="1454244" cy="369332"/>
          </a:xfrm>
          <a:prstGeom prst="rect">
            <a:avLst/>
          </a:prstGeom>
        </p:spPr>
        <p:txBody>
          <a:bodyPr wrap="none">
            <a:spAutoFit/>
          </a:bodyPr>
          <a:lstStyle/>
          <a:p>
            <a:r>
              <a:rPr lang="en-US" b="1" dirty="0" smtClean="0">
                <a:solidFill>
                  <a:srgbClr val="C00000"/>
                </a:solidFill>
              </a:rPr>
              <a:t>Time (in min)</a:t>
            </a:r>
            <a:endParaRPr lang="en-US" b="1" dirty="0">
              <a:solidFill>
                <a:srgbClr val="C00000"/>
              </a:solidFill>
            </a:endParaRPr>
          </a:p>
        </p:txBody>
      </p:sp>
      <p:cxnSp>
        <p:nvCxnSpPr>
          <p:cNvPr id="38" name="Curved Connector 37"/>
          <p:cNvCxnSpPr/>
          <p:nvPr/>
        </p:nvCxnSpPr>
        <p:spPr>
          <a:xfrm>
            <a:off x="5410200" y="5715000"/>
            <a:ext cx="1752600" cy="1588"/>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39" name="Rectangle 38"/>
          <p:cNvSpPr/>
          <p:nvPr/>
        </p:nvSpPr>
        <p:spPr>
          <a:xfrm>
            <a:off x="2667000" y="5257801"/>
            <a:ext cx="5257800" cy="369332"/>
          </a:xfrm>
          <a:prstGeom prst="rect">
            <a:avLst/>
          </a:prstGeom>
        </p:spPr>
        <p:txBody>
          <a:bodyPr wrap="square">
            <a:spAutoFit/>
          </a:bodyPr>
          <a:lstStyle/>
          <a:p>
            <a:r>
              <a:rPr lang="en-US" dirty="0" smtClean="0">
                <a:solidFill>
                  <a:srgbClr val="FF0000"/>
                </a:solidFill>
              </a:rPr>
              <a:t>30    60    90    120    150    180    210    240    270    300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solidFill>
                  <a:schemeClr val="accent6">
                    <a:lumMod val="50000"/>
                  </a:schemeClr>
                </a:solidFill>
                <a:latin typeface="Arial Rounded MT Bold" pitchFamily="34" charset="0"/>
              </a:rPr>
              <a:t>Nutritional effect on endurance event</a:t>
            </a:r>
            <a:endParaRPr lang="en-US" dirty="0">
              <a:solidFill>
                <a:schemeClr val="accent6">
                  <a:lumMod val="50000"/>
                </a:schemeClr>
              </a:solidFill>
              <a:latin typeface="Arial Rounded MT Bold" pitchFamily="34" charset="0"/>
            </a:endParaRPr>
          </a:p>
        </p:txBody>
      </p:sp>
      <p:sp>
        <p:nvSpPr>
          <p:cNvPr id="3" name="Rectangle 2"/>
          <p:cNvSpPr/>
          <p:nvPr/>
        </p:nvSpPr>
        <p:spPr>
          <a:xfrm>
            <a:off x="685800" y="1981200"/>
            <a:ext cx="7924800" cy="3046988"/>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buFont typeface="Wingdings" pitchFamily="2" charset="2"/>
              <a:buChar char="Ø"/>
            </a:pPr>
            <a:r>
              <a:rPr lang="en-US" sz="2400" b="1" dirty="0" smtClean="0">
                <a:solidFill>
                  <a:srgbClr val="0000CC"/>
                </a:solidFill>
              </a:rPr>
              <a:t>Pre exercise diet is essential for endurance performer.</a:t>
            </a:r>
            <a:br>
              <a:rPr lang="en-US" sz="2400" b="1" dirty="0" smtClean="0">
                <a:solidFill>
                  <a:srgbClr val="0000CC"/>
                </a:solidFill>
              </a:rPr>
            </a:br>
            <a:endParaRPr lang="en-US" sz="2400" b="1" dirty="0" smtClean="0">
              <a:solidFill>
                <a:srgbClr val="0000CC"/>
              </a:solidFill>
            </a:endParaRPr>
          </a:p>
          <a:p>
            <a:pPr>
              <a:buFont typeface="Wingdings" pitchFamily="2" charset="2"/>
              <a:buChar char="Ø"/>
            </a:pPr>
            <a:r>
              <a:rPr lang="en-US" sz="2400" b="1" dirty="0" smtClean="0">
                <a:solidFill>
                  <a:srgbClr val="0000CC"/>
                </a:solidFill>
              </a:rPr>
              <a:t>Carbohydrate loading</a:t>
            </a:r>
            <a:br>
              <a:rPr lang="en-US" sz="2400" b="1" dirty="0" smtClean="0">
                <a:solidFill>
                  <a:srgbClr val="0000CC"/>
                </a:solidFill>
              </a:rPr>
            </a:br>
            <a:endParaRPr lang="en-US" sz="2400" b="1" dirty="0" smtClean="0">
              <a:solidFill>
                <a:srgbClr val="0000CC"/>
              </a:solidFill>
            </a:endParaRPr>
          </a:p>
          <a:p>
            <a:pPr>
              <a:buFont typeface="Wingdings" pitchFamily="2" charset="2"/>
              <a:buChar char="Ø"/>
            </a:pPr>
            <a:r>
              <a:rPr lang="en-US" sz="2400" b="1" dirty="0" smtClean="0">
                <a:solidFill>
                  <a:srgbClr val="0000CC"/>
                </a:solidFill>
              </a:rPr>
              <a:t>Fat diet during training</a:t>
            </a:r>
            <a:br>
              <a:rPr lang="en-US" sz="2400" b="1" dirty="0" smtClean="0">
                <a:solidFill>
                  <a:srgbClr val="0000CC"/>
                </a:solidFill>
              </a:rPr>
            </a:br>
            <a:endParaRPr lang="en-US" sz="2400" b="1" dirty="0" smtClean="0">
              <a:solidFill>
                <a:srgbClr val="0000CC"/>
              </a:solidFill>
            </a:endParaRPr>
          </a:p>
          <a:p>
            <a:pPr>
              <a:buFont typeface="Wingdings" pitchFamily="2" charset="2"/>
              <a:buChar char="Ø"/>
            </a:pPr>
            <a:r>
              <a:rPr lang="en-US" sz="2400" b="1" dirty="0" smtClean="0">
                <a:solidFill>
                  <a:srgbClr val="0000CC"/>
                </a:solidFill>
              </a:rPr>
              <a:t>Caffeine and carnitine [ these are the fat burners but ergogenic aid, faciliting the release of Ca++ ion]</a:t>
            </a:r>
            <a:endParaRPr lang="en-US" sz="2400" b="1" dirty="0">
              <a:solidFill>
                <a:srgbClr val="0000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1112838"/>
          </a:xfrm>
        </p:spPr>
        <p:txBody>
          <a:bodyPr>
            <a:normAutofit/>
          </a:bodyPr>
          <a:lstStyle/>
          <a:p>
            <a:r>
              <a:rPr lang="en-US" dirty="0" smtClean="0">
                <a:solidFill>
                  <a:srgbClr val="C00000"/>
                </a:solidFill>
                <a:latin typeface="Arial Rounded MT Bold" pitchFamily="34" charset="0"/>
              </a:rPr>
              <a:t>Adaptation from endurance event</a:t>
            </a:r>
            <a:endParaRPr lang="en-US" dirty="0">
              <a:solidFill>
                <a:srgbClr val="C00000"/>
              </a:solidFill>
              <a:latin typeface="Arial Rounded MT Bold" pitchFamily="34" charset="0"/>
            </a:endParaRPr>
          </a:p>
        </p:txBody>
      </p:sp>
      <p:sp>
        <p:nvSpPr>
          <p:cNvPr id="3" name="Rectangle 2"/>
          <p:cNvSpPr/>
          <p:nvPr/>
        </p:nvSpPr>
        <p:spPr>
          <a:xfrm>
            <a:off x="304800" y="2133601"/>
            <a:ext cx="8382000" cy="3416320"/>
          </a:xfrm>
          <a:prstGeom prst="rect">
            <a:avLst/>
          </a:prstGeom>
          <a:ln w="38100">
            <a:solidFill>
              <a:schemeClr val="tx1"/>
            </a:solidFill>
          </a:ln>
        </p:spPr>
        <p:txBody>
          <a:bodyPr wrap="square">
            <a:spAutoFit/>
          </a:bodyPr>
          <a:lstStyle/>
          <a:p>
            <a:pPr>
              <a:buFont typeface="Wingdings" pitchFamily="2" charset="2"/>
              <a:buChar char="§"/>
            </a:pPr>
            <a:r>
              <a:rPr lang="en-US" sz="2400" dirty="0" smtClean="0">
                <a:solidFill>
                  <a:srgbClr val="269626"/>
                </a:solidFill>
              </a:rPr>
              <a:t> </a:t>
            </a:r>
            <a:r>
              <a:rPr lang="en-US" sz="2400" b="1" dirty="0" smtClean="0">
                <a:solidFill>
                  <a:srgbClr val="218321"/>
                </a:solidFill>
              </a:rPr>
              <a:t>increase the fat oxidation capacity</a:t>
            </a:r>
          </a:p>
          <a:p>
            <a:pPr>
              <a:buFont typeface="Wingdings" pitchFamily="2" charset="2"/>
              <a:buChar char="§"/>
            </a:pPr>
            <a:r>
              <a:rPr lang="en-US" sz="2400" b="1" dirty="0" smtClean="0">
                <a:solidFill>
                  <a:srgbClr val="218321"/>
                </a:solidFill>
              </a:rPr>
              <a:t> increase the ATP </a:t>
            </a:r>
            <a:r>
              <a:rPr lang="en-US" sz="2400" b="1" dirty="0" err="1" smtClean="0">
                <a:solidFill>
                  <a:srgbClr val="218321"/>
                </a:solidFill>
              </a:rPr>
              <a:t>resynthesis</a:t>
            </a:r>
            <a:r>
              <a:rPr lang="en-US" sz="2400" b="1" dirty="0" smtClean="0">
                <a:solidFill>
                  <a:srgbClr val="218321"/>
                </a:solidFill>
              </a:rPr>
              <a:t> by fat and carbohydrate oxidation</a:t>
            </a:r>
          </a:p>
          <a:p>
            <a:pPr>
              <a:buFont typeface="Wingdings" pitchFamily="2" charset="2"/>
              <a:buChar char="§"/>
            </a:pPr>
            <a:r>
              <a:rPr lang="en-US" sz="2400" b="1" dirty="0" smtClean="0">
                <a:solidFill>
                  <a:srgbClr val="218321"/>
                </a:solidFill>
              </a:rPr>
              <a:t> increase cardiac output, </a:t>
            </a:r>
            <a:r>
              <a:rPr lang="en-US" sz="2400" b="1" dirty="0" err="1" smtClean="0">
                <a:solidFill>
                  <a:srgbClr val="218321"/>
                </a:solidFill>
              </a:rPr>
              <a:t>strock</a:t>
            </a:r>
            <a:r>
              <a:rPr lang="en-US" sz="2400" b="1" dirty="0" smtClean="0">
                <a:solidFill>
                  <a:srgbClr val="218321"/>
                </a:solidFill>
              </a:rPr>
              <a:t> volume, lunge ventilation </a:t>
            </a:r>
          </a:p>
          <a:p>
            <a:pPr>
              <a:buFont typeface="Wingdings" pitchFamily="2" charset="2"/>
              <a:buChar char="§"/>
            </a:pPr>
            <a:r>
              <a:rPr lang="en-US" sz="2400" b="1" dirty="0" smtClean="0">
                <a:solidFill>
                  <a:srgbClr val="218321"/>
                </a:solidFill>
              </a:rPr>
              <a:t> increase the density of capillary, </a:t>
            </a:r>
            <a:r>
              <a:rPr lang="en-US" sz="2400" b="1" dirty="0" err="1" smtClean="0">
                <a:solidFill>
                  <a:srgbClr val="218321"/>
                </a:solidFill>
              </a:rPr>
              <a:t>myoglobin</a:t>
            </a:r>
            <a:r>
              <a:rPr lang="en-US" sz="2400" b="1" dirty="0" smtClean="0">
                <a:solidFill>
                  <a:srgbClr val="218321"/>
                </a:solidFill>
              </a:rPr>
              <a:t> contents, </a:t>
            </a:r>
          </a:p>
          <a:p>
            <a:pPr>
              <a:buFont typeface="Wingdings" pitchFamily="2" charset="2"/>
              <a:buChar char="§"/>
            </a:pPr>
            <a:r>
              <a:rPr lang="en-US" sz="2400" b="1" dirty="0" smtClean="0">
                <a:solidFill>
                  <a:srgbClr val="218321"/>
                </a:solidFill>
              </a:rPr>
              <a:t> increase the activity of oxidative enzyme</a:t>
            </a:r>
          </a:p>
          <a:p>
            <a:pPr>
              <a:buFont typeface="Wingdings" pitchFamily="2" charset="2"/>
              <a:buChar char="§"/>
            </a:pPr>
            <a:r>
              <a:rPr lang="en-US" sz="2400" b="1" dirty="0" smtClean="0">
                <a:solidFill>
                  <a:srgbClr val="218321"/>
                </a:solidFill>
              </a:rPr>
              <a:t> increase no. of capillaries that carry more O2</a:t>
            </a:r>
          </a:p>
          <a:p>
            <a:pPr>
              <a:buFont typeface="Wingdings" pitchFamily="2" charset="2"/>
              <a:buChar char="§"/>
            </a:pPr>
            <a:r>
              <a:rPr lang="en-US" sz="2400" b="1" dirty="0" smtClean="0">
                <a:solidFill>
                  <a:srgbClr val="218321"/>
                </a:solidFill>
              </a:rPr>
              <a:t> increase the level of FFA</a:t>
            </a:r>
          </a:p>
          <a:p>
            <a:pPr>
              <a:buFont typeface="Wingdings" pitchFamily="2" charset="2"/>
              <a:buChar char="§"/>
            </a:pPr>
            <a:r>
              <a:rPr lang="en-US" sz="2400" b="1" dirty="0" smtClean="0">
                <a:solidFill>
                  <a:srgbClr val="218321"/>
                </a:solidFill>
              </a:rPr>
              <a:t> increase the concentration of </a:t>
            </a:r>
            <a:r>
              <a:rPr lang="en-US" sz="2400" b="1" dirty="0" err="1" smtClean="0">
                <a:solidFill>
                  <a:srgbClr val="218321"/>
                </a:solidFill>
              </a:rPr>
              <a:t>myoglobin</a:t>
            </a:r>
            <a:r>
              <a:rPr lang="en-US" sz="2400" b="1" dirty="0" smtClean="0">
                <a:solidFill>
                  <a:srgbClr val="218321"/>
                </a:solidFill>
              </a:rPr>
              <a:t>, O2 binding protein </a:t>
            </a:r>
          </a:p>
          <a:p>
            <a:pPr>
              <a:buFont typeface="Wingdings" pitchFamily="2" charset="2"/>
              <a:buChar char="§"/>
            </a:pPr>
            <a:r>
              <a:rPr lang="en-US" sz="2400" b="1" dirty="0" smtClean="0">
                <a:solidFill>
                  <a:srgbClr val="218321"/>
                </a:solidFill>
              </a:rPr>
              <a:t> may increase the storage of glycogen storage</a:t>
            </a:r>
            <a:endParaRPr lang="en-US" sz="2400" b="1" dirty="0">
              <a:solidFill>
                <a:srgbClr val="21832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fontScale="90000"/>
          </a:bodyPr>
          <a:lstStyle/>
          <a:p>
            <a:r>
              <a:rPr lang="en-US" dirty="0" smtClean="0">
                <a:solidFill>
                  <a:srgbClr val="0070C0"/>
                </a:solidFill>
                <a:latin typeface="Arial Rounded MT Bold" pitchFamily="34" charset="0"/>
              </a:rPr>
              <a:t>Metabolism and duration of activity</a:t>
            </a:r>
            <a:endParaRPr lang="en-US" dirty="0">
              <a:solidFill>
                <a:srgbClr val="0070C0"/>
              </a:solidFill>
              <a:latin typeface="Arial Rounded MT Bold" pitchFamily="34" charset="0"/>
            </a:endParaRPr>
          </a:p>
        </p:txBody>
      </p:sp>
      <p:graphicFrame>
        <p:nvGraphicFramePr>
          <p:cNvPr id="3" name="Table 2"/>
          <p:cNvGraphicFramePr>
            <a:graphicFrameLocks noGrp="1"/>
          </p:cNvGraphicFramePr>
          <p:nvPr/>
        </p:nvGraphicFramePr>
        <p:xfrm>
          <a:off x="609601" y="1600200"/>
          <a:ext cx="8153401" cy="3865880"/>
        </p:xfrm>
        <a:graphic>
          <a:graphicData uri="http://schemas.openxmlformats.org/drawingml/2006/table">
            <a:tbl>
              <a:tblPr firstRow="1" bandRow="1">
                <a:tableStyleId>{5C22544A-7EE6-4342-B048-85BDC9FD1C3A}</a:tableStyleId>
              </a:tblPr>
              <a:tblGrid>
                <a:gridCol w="3352800"/>
                <a:gridCol w="2133600"/>
                <a:gridCol w="2667001"/>
              </a:tblGrid>
              <a:tr h="1143000">
                <a:tc>
                  <a:txBody>
                    <a:bodyPr/>
                    <a:lstStyle/>
                    <a:p>
                      <a:pPr algn="ctr"/>
                      <a:r>
                        <a:rPr lang="en-US" sz="1800" dirty="0" smtClean="0"/>
                        <a:t>Anaerobic  &amp; Aerobic metabolism</a:t>
                      </a:r>
                      <a:endParaRPr lang="en-US" sz="1800" dirty="0"/>
                    </a:p>
                  </a:txBody>
                  <a:tcPr/>
                </a:tc>
                <a:tc>
                  <a:txBody>
                    <a:bodyPr/>
                    <a:lstStyle/>
                    <a:p>
                      <a:pPr algn="ctr"/>
                      <a:r>
                        <a:rPr lang="en-US" sz="1800" dirty="0" smtClean="0"/>
                        <a:t>Max rate of ATP</a:t>
                      </a:r>
                      <a:r>
                        <a:rPr lang="en-US" sz="1800" baseline="0" dirty="0" smtClean="0"/>
                        <a:t> </a:t>
                      </a:r>
                      <a:r>
                        <a:rPr lang="en-US" sz="1800" baseline="0" dirty="0" err="1" smtClean="0"/>
                        <a:t>resynthesis</a:t>
                      </a:r>
                      <a:endParaRPr lang="en-US" sz="1800" dirty="0"/>
                    </a:p>
                  </a:txBody>
                  <a:tcPr/>
                </a:tc>
                <a:tc>
                  <a:txBody>
                    <a:bodyPr/>
                    <a:lstStyle/>
                    <a:p>
                      <a:pPr algn="ctr"/>
                      <a:r>
                        <a:rPr lang="en-US" sz="1800" dirty="0" smtClean="0"/>
                        <a:t>Duration of activity</a:t>
                      </a:r>
                      <a:endParaRPr lang="en-US" sz="1800" dirty="0"/>
                    </a:p>
                  </a:txBody>
                  <a:tcPr/>
                </a:tc>
              </a:tr>
              <a:tr h="457200">
                <a:tc>
                  <a:txBody>
                    <a:bodyPr/>
                    <a:lstStyle/>
                    <a:p>
                      <a:pPr algn="ctr"/>
                      <a:r>
                        <a:rPr lang="en-US" sz="1800" dirty="0" err="1" smtClean="0"/>
                        <a:t>PCr</a:t>
                      </a:r>
                      <a:r>
                        <a:rPr lang="en-US" sz="1800" dirty="0" smtClean="0"/>
                        <a:t> break down</a:t>
                      </a:r>
                      <a:endParaRPr lang="en-US" sz="1800" dirty="0"/>
                    </a:p>
                  </a:txBody>
                  <a:tcPr/>
                </a:tc>
                <a:tc>
                  <a:txBody>
                    <a:bodyPr/>
                    <a:lstStyle/>
                    <a:p>
                      <a:pPr algn="ctr"/>
                      <a:r>
                        <a:rPr lang="en-US" sz="1800" dirty="0" smtClean="0"/>
                        <a:t>9.0</a:t>
                      </a:r>
                      <a:endParaRPr lang="en-US" sz="1800" dirty="0"/>
                    </a:p>
                  </a:txBody>
                  <a:tcPr/>
                </a:tc>
                <a:tc>
                  <a:txBody>
                    <a:bodyPr/>
                    <a:lstStyle/>
                    <a:p>
                      <a:pPr algn="ctr"/>
                      <a:r>
                        <a:rPr lang="en-US" sz="1800" dirty="0" smtClean="0"/>
                        <a:t>instantaneous</a:t>
                      </a:r>
                      <a:endParaRPr lang="en-US" sz="1800" dirty="0"/>
                    </a:p>
                  </a:txBody>
                  <a:tcPr/>
                </a:tc>
              </a:tr>
              <a:tr h="640080">
                <a:tc>
                  <a:txBody>
                    <a:bodyPr/>
                    <a:lstStyle/>
                    <a:p>
                      <a:pPr algn="ctr"/>
                      <a:r>
                        <a:rPr lang="en-US" sz="1800" dirty="0" smtClean="0"/>
                        <a:t>Anaerobic </a:t>
                      </a:r>
                      <a:r>
                        <a:rPr lang="en-US" sz="1800" dirty="0" err="1" smtClean="0"/>
                        <a:t>glycolisis</a:t>
                      </a:r>
                      <a:endParaRPr lang="en-US" sz="1800" dirty="0" smtClean="0"/>
                    </a:p>
                  </a:txBody>
                  <a:tcPr/>
                </a:tc>
                <a:tc>
                  <a:txBody>
                    <a:bodyPr/>
                    <a:lstStyle/>
                    <a:p>
                      <a:pPr algn="ctr"/>
                      <a:r>
                        <a:rPr lang="en-US" sz="1800" dirty="0" smtClean="0"/>
                        <a:t>4.5</a:t>
                      </a:r>
                      <a:endParaRPr lang="en-US" sz="1800" dirty="0"/>
                    </a:p>
                  </a:txBody>
                  <a:tcPr/>
                </a:tc>
                <a:tc>
                  <a:txBody>
                    <a:bodyPr/>
                    <a:lstStyle/>
                    <a:p>
                      <a:pPr algn="ctr"/>
                      <a:r>
                        <a:rPr lang="en-US" sz="1800" dirty="0" smtClean="0"/>
                        <a:t>5 -10</a:t>
                      </a:r>
                      <a:r>
                        <a:rPr lang="en-US" sz="1800" baseline="0" dirty="0" smtClean="0"/>
                        <a:t> sec</a:t>
                      </a:r>
                      <a:endParaRPr lang="en-US" sz="1800" dirty="0"/>
                    </a:p>
                  </a:txBody>
                  <a:tcPr/>
                </a:tc>
              </a:tr>
              <a:tr h="487680">
                <a:tc>
                  <a:txBody>
                    <a:bodyPr/>
                    <a:lstStyle/>
                    <a:p>
                      <a:pPr algn="ctr"/>
                      <a:r>
                        <a:rPr lang="en-US" sz="1800" dirty="0" smtClean="0"/>
                        <a:t>Aerobic glycogen</a:t>
                      </a:r>
                      <a:endParaRPr lang="en-US" sz="1800" dirty="0"/>
                    </a:p>
                  </a:txBody>
                  <a:tcPr/>
                </a:tc>
                <a:tc>
                  <a:txBody>
                    <a:bodyPr/>
                    <a:lstStyle/>
                    <a:p>
                      <a:pPr algn="ctr"/>
                      <a:r>
                        <a:rPr lang="en-US" sz="1800" dirty="0" smtClean="0"/>
                        <a:t>2.8</a:t>
                      </a:r>
                      <a:endParaRPr lang="en-US" sz="1800" dirty="0"/>
                    </a:p>
                  </a:txBody>
                  <a:tcPr/>
                </a:tc>
                <a:tc>
                  <a:txBody>
                    <a:bodyPr/>
                    <a:lstStyle/>
                    <a:p>
                      <a:pPr algn="ctr"/>
                      <a:r>
                        <a:rPr lang="en-US" sz="1800" dirty="0" smtClean="0"/>
                        <a:t>Several min</a:t>
                      </a:r>
                      <a:endParaRPr lang="en-US" sz="1800" dirty="0"/>
                    </a:p>
                  </a:txBody>
                  <a:tcPr/>
                </a:tc>
              </a:tr>
              <a:tr h="640080">
                <a:tc>
                  <a:txBody>
                    <a:bodyPr/>
                    <a:lstStyle/>
                    <a:p>
                      <a:pPr algn="ctr"/>
                      <a:r>
                        <a:rPr lang="en-US" sz="1800" dirty="0" smtClean="0"/>
                        <a:t>Glucose( from blood)</a:t>
                      </a:r>
                      <a:endParaRPr lang="en-US" sz="1800" dirty="0"/>
                    </a:p>
                  </a:txBody>
                  <a:tcPr/>
                </a:tc>
                <a:tc>
                  <a:txBody>
                    <a:bodyPr/>
                    <a:lstStyle/>
                    <a:p>
                      <a:pPr algn="ctr"/>
                      <a:r>
                        <a:rPr lang="en-US" sz="1800" dirty="0" smtClean="0"/>
                        <a:t>1.0</a:t>
                      </a:r>
                      <a:endParaRPr lang="en-US" sz="1800" dirty="0"/>
                    </a:p>
                  </a:txBody>
                  <a:tcPr/>
                </a:tc>
                <a:tc>
                  <a:txBody>
                    <a:bodyPr/>
                    <a:lstStyle/>
                    <a:p>
                      <a:pPr algn="ctr"/>
                      <a:r>
                        <a:rPr lang="en-US" sz="1800" dirty="0" smtClean="0"/>
                        <a:t>~ 90 min</a:t>
                      </a:r>
                      <a:endParaRPr lang="en-US" sz="1800" dirty="0"/>
                    </a:p>
                  </a:txBody>
                  <a:tcPr/>
                </a:tc>
              </a:tr>
              <a:tr h="497840">
                <a:tc>
                  <a:txBody>
                    <a:bodyPr/>
                    <a:lstStyle/>
                    <a:p>
                      <a:pPr algn="ctr"/>
                      <a:r>
                        <a:rPr lang="en-US" sz="1800" dirty="0" smtClean="0"/>
                        <a:t>Fat oxidation</a:t>
                      </a:r>
                      <a:endParaRPr lang="en-US" sz="1800" dirty="0"/>
                    </a:p>
                  </a:txBody>
                  <a:tcPr/>
                </a:tc>
                <a:tc>
                  <a:txBody>
                    <a:bodyPr/>
                    <a:lstStyle/>
                    <a:p>
                      <a:pPr algn="ctr"/>
                      <a:r>
                        <a:rPr lang="en-US" sz="1800" dirty="0" smtClean="0"/>
                        <a:t>1.0</a:t>
                      </a:r>
                      <a:endParaRPr lang="en-US" sz="1800" dirty="0"/>
                    </a:p>
                  </a:txBody>
                  <a:tcPr/>
                </a:tc>
                <a:tc>
                  <a:txBody>
                    <a:bodyPr/>
                    <a:lstStyle/>
                    <a:p>
                      <a:pPr algn="ctr"/>
                      <a:r>
                        <a:rPr lang="en-US" sz="1800" dirty="0" smtClean="0"/>
                        <a:t>&gt; 2 hrs</a:t>
                      </a:r>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086600" cy="1143000"/>
          </a:xfrm>
        </p:spPr>
        <p:txBody>
          <a:bodyPr/>
          <a:lstStyle/>
          <a:p>
            <a:r>
              <a:rPr lang="en-US" dirty="0" smtClean="0">
                <a:solidFill>
                  <a:srgbClr val="C00000"/>
                </a:solidFill>
                <a:latin typeface="Arial Rounded MT Bold" pitchFamily="34" charset="0"/>
              </a:rPr>
              <a:t>Load</a:t>
            </a:r>
            <a:endParaRPr lang="en-US" dirty="0">
              <a:solidFill>
                <a:srgbClr val="C00000"/>
              </a:solidFill>
              <a:latin typeface="Arial Rounded MT Bold" pitchFamily="34" charset="0"/>
            </a:endParaRPr>
          </a:p>
        </p:txBody>
      </p:sp>
      <p:sp>
        <p:nvSpPr>
          <p:cNvPr id="3" name="Rectangle 2"/>
          <p:cNvSpPr/>
          <p:nvPr/>
        </p:nvSpPr>
        <p:spPr>
          <a:xfrm>
            <a:off x="685800" y="1752601"/>
            <a:ext cx="7848600" cy="1200329"/>
          </a:xfrm>
          <a:prstGeom prst="rect">
            <a:avLst/>
          </a:prstGeom>
        </p:spPr>
        <p:txBody>
          <a:bodyPr wrap="square">
            <a:spAutoFit/>
          </a:bodyPr>
          <a:lstStyle/>
          <a:p>
            <a:r>
              <a:rPr lang="en-US" sz="2400" dirty="0" smtClean="0">
                <a:solidFill>
                  <a:schemeClr val="accent5">
                    <a:lumMod val="50000"/>
                  </a:schemeClr>
                </a:solidFill>
              </a:rPr>
              <a:t>Training load feature tells us how hard</a:t>
            </a:r>
            <a:r>
              <a:rPr lang="en-US" sz="2400" baseline="0" dirty="0" smtClean="0">
                <a:solidFill>
                  <a:schemeClr val="accent5">
                    <a:lumMod val="50000"/>
                  </a:schemeClr>
                </a:solidFill>
              </a:rPr>
              <a:t> the training session </a:t>
            </a:r>
            <a:r>
              <a:rPr lang="en-US" sz="2400" dirty="0" smtClean="0">
                <a:solidFill>
                  <a:schemeClr val="accent5">
                    <a:lumMod val="50000"/>
                  </a:schemeClr>
                </a:solidFill>
              </a:rPr>
              <a:t>had been</a:t>
            </a:r>
            <a:r>
              <a:rPr lang="en-US" sz="2400" baseline="0" dirty="0" smtClean="0">
                <a:solidFill>
                  <a:schemeClr val="accent5">
                    <a:lumMod val="50000"/>
                  </a:schemeClr>
                </a:solidFill>
              </a:rPr>
              <a:t> and how much time we will need to recover</a:t>
            </a:r>
            <a:r>
              <a:rPr lang="en-US" sz="2400" dirty="0" smtClean="0">
                <a:solidFill>
                  <a:schemeClr val="accent5">
                    <a:lumMod val="50000"/>
                  </a:schemeClr>
                </a:solidFill>
              </a:rPr>
              <a:t> fully</a:t>
            </a:r>
            <a:r>
              <a:rPr lang="en-US" sz="2400" baseline="0" dirty="0" smtClean="0">
                <a:solidFill>
                  <a:schemeClr val="accent5">
                    <a:lumMod val="50000"/>
                  </a:schemeClr>
                </a:solidFill>
              </a:rPr>
              <a:t> from it before further training. </a:t>
            </a:r>
            <a:endParaRPr lang="en-US" sz="2400" dirty="0">
              <a:solidFill>
                <a:schemeClr val="accent5">
                  <a:lumMod val="50000"/>
                </a:schemeClr>
              </a:solidFill>
            </a:endParaRPr>
          </a:p>
        </p:txBody>
      </p:sp>
      <p:sp>
        <p:nvSpPr>
          <p:cNvPr id="4" name="Rectangle 3"/>
          <p:cNvSpPr/>
          <p:nvPr/>
        </p:nvSpPr>
        <p:spPr>
          <a:xfrm>
            <a:off x="685800" y="3352801"/>
            <a:ext cx="7620000" cy="1200329"/>
          </a:xfrm>
          <a:prstGeom prst="rect">
            <a:avLst/>
          </a:prstGeom>
          <a:solidFill>
            <a:schemeClr val="bg1"/>
          </a:solidFill>
        </p:spPr>
        <p:txBody>
          <a:bodyPr wrap="square">
            <a:spAutoFit/>
          </a:bodyPr>
          <a:lstStyle/>
          <a:p>
            <a:r>
              <a:rPr lang="en-US" sz="2400" baseline="0" dirty="0" smtClean="0">
                <a:solidFill>
                  <a:schemeClr val="tx2">
                    <a:lumMod val="75000"/>
                  </a:schemeClr>
                </a:solidFill>
              </a:rPr>
              <a:t>Training load is psychological and physiological demand put on the organism through motor stimulus resulting the improvement and maintenance of performance capacity.</a:t>
            </a:r>
            <a:endParaRPr lang="en-US" sz="24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Rounded MT Bold" pitchFamily="34" charset="0"/>
              </a:rPr>
              <a:t>adaptation</a:t>
            </a:r>
            <a:endParaRPr lang="en-US" dirty="0">
              <a:solidFill>
                <a:srgbClr val="FF0000"/>
              </a:solidFill>
              <a:latin typeface="Arial Rounded MT Bold" pitchFamily="34" charset="0"/>
            </a:endParaRPr>
          </a:p>
        </p:txBody>
      </p:sp>
      <p:sp>
        <p:nvSpPr>
          <p:cNvPr id="3" name="Rectangle 2"/>
          <p:cNvSpPr/>
          <p:nvPr/>
        </p:nvSpPr>
        <p:spPr>
          <a:xfrm>
            <a:off x="609600" y="1676400"/>
            <a:ext cx="815340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dirty="0" smtClean="0">
                <a:solidFill>
                  <a:srgbClr val="990000"/>
                </a:solidFill>
              </a:rPr>
              <a:t>Load creates disturbance on homeostasis condition. Training load characterized by physical movement, continuous movement resulting the decrease of energy and arise fatigue. Bur the tendency of human body is adjust to near situation and restore to the normal condition when the  impulse is withdrawal.  Its recovery. The recovery doesn’t stop by achieving the pre activity proficiency level. It over falls the level. This is called over or super compensation. It’s a purely temporary phase and then disappears and falls on under compensation phase. These super and under compensation phases follow each other in pendulum like fashion but with diminishing amplitude till it comes back to the stable pre activity proficiency level. If the load is repeated for several days in scientific manner the phase of super compensation can be prolonged for days and adaptation comes..</a:t>
            </a:r>
            <a:endParaRPr lang="en-US" sz="2000" dirty="0">
              <a:solidFill>
                <a:srgbClr val="99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Arial Rounded MT Bold" pitchFamily="34" charset="0"/>
              </a:rPr>
              <a:t>Load and its compensation</a:t>
            </a:r>
            <a:endParaRPr lang="en-US" dirty="0"/>
          </a:p>
        </p:txBody>
      </p:sp>
      <p:sp>
        <p:nvSpPr>
          <p:cNvPr id="3" name="Rectangle 2"/>
          <p:cNvSpPr/>
          <p:nvPr/>
        </p:nvSpPr>
        <p:spPr>
          <a:xfrm>
            <a:off x="914400" y="2286000"/>
            <a:ext cx="609600" cy="6096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5" name="Straight Connector 4"/>
          <p:cNvCxnSpPr>
            <a:stCxn id="3" idx="2"/>
          </p:cNvCxnSpPr>
          <p:nvPr/>
        </p:nvCxnSpPr>
        <p:spPr>
          <a:xfrm rot="16200000" flipH="1">
            <a:off x="4686301" y="-571500"/>
            <a:ext cx="1588" cy="6934200"/>
          </a:xfrm>
          <a:prstGeom prst="line">
            <a:avLst/>
          </a:prstGeom>
        </p:spPr>
        <p:style>
          <a:lnRef idx="2">
            <a:schemeClr val="dk1"/>
          </a:lnRef>
          <a:fillRef idx="0">
            <a:schemeClr val="dk1"/>
          </a:fillRef>
          <a:effectRef idx="1">
            <a:schemeClr val="dk1"/>
          </a:effectRef>
          <a:fontRef idx="minor">
            <a:schemeClr val="tx1"/>
          </a:fontRef>
        </p:style>
      </p:cxnSp>
      <p:sp>
        <p:nvSpPr>
          <p:cNvPr id="10" name="Freeform 9"/>
          <p:cNvSpPr/>
          <p:nvPr/>
        </p:nvSpPr>
        <p:spPr>
          <a:xfrm>
            <a:off x="1091381" y="2381865"/>
            <a:ext cx="7846143" cy="1949244"/>
          </a:xfrm>
          <a:custGeom>
            <a:avLst/>
            <a:gdLst>
              <a:gd name="connsiteX0" fmla="*/ 0 w 7846142"/>
              <a:gd name="connsiteY0" fmla="*/ 523567 h 1949244"/>
              <a:gd name="connsiteX1" fmla="*/ 619432 w 7846142"/>
              <a:gd name="connsiteY1" fmla="*/ 1895167 h 1949244"/>
              <a:gd name="connsiteX2" fmla="*/ 1917290 w 7846142"/>
              <a:gd name="connsiteY2" fmla="*/ 199103 h 1949244"/>
              <a:gd name="connsiteX3" fmla="*/ 3421625 w 7846142"/>
              <a:gd name="connsiteY3" fmla="*/ 700548 h 1949244"/>
              <a:gd name="connsiteX4" fmla="*/ 4572000 w 7846142"/>
              <a:gd name="connsiteY4" fmla="*/ 361335 h 1949244"/>
              <a:gd name="connsiteX5" fmla="*/ 5589638 w 7846142"/>
              <a:gd name="connsiteY5" fmla="*/ 656303 h 1949244"/>
              <a:gd name="connsiteX6" fmla="*/ 6371303 w 7846142"/>
              <a:gd name="connsiteY6" fmla="*/ 420329 h 1949244"/>
              <a:gd name="connsiteX7" fmla="*/ 7256206 w 7846142"/>
              <a:gd name="connsiteY7" fmla="*/ 582561 h 1949244"/>
              <a:gd name="connsiteX8" fmla="*/ 7846142 w 7846142"/>
              <a:gd name="connsiteY8" fmla="*/ 508819 h 1949244"/>
              <a:gd name="connsiteX9" fmla="*/ 7846142 w 7846142"/>
              <a:gd name="connsiteY9" fmla="*/ 508819 h 194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46142" h="1949244">
                <a:moveTo>
                  <a:pt x="0" y="523567"/>
                </a:moveTo>
                <a:cubicBezTo>
                  <a:pt x="149942" y="1236405"/>
                  <a:pt x="299884" y="1949244"/>
                  <a:pt x="619432" y="1895167"/>
                </a:cubicBezTo>
                <a:cubicBezTo>
                  <a:pt x="938980" y="1841090"/>
                  <a:pt x="1450258" y="398206"/>
                  <a:pt x="1917290" y="199103"/>
                </a:cubicBezTo>
                <a:cubicBezTo>
                  <a:pt x="2384322" y="0"/>
                  <a:pt x="2979173" y="673509"/>
                  <a:pt x="3421625" y="700548"/>
                </a:cubicBezTo>
                <a:cubicBezTo>
                  <a:pt x="3864077" y="727587"/>
                  <a:pt x="4210665" y="368709"/>
                  <a:pt x="4572000" y="361335"/>
                </a:cubicBezTo>
                <a:cubicBezTo>
                  <a:pt x="4933335" y="353961"/>
                  <a:pt x="5289754" y="646471"/>
                  <a:pt x="5589638" y="656303"/>
                </a:cubicBezTo>
                <a:cubicBezTo>
                  <a:pt x="5889522" y="666135"/>
                  <a:pt x="6093542" y="432619"/>
                  <a:pt x="6371303" y="420329"/>
                </a:cubicBezTo>
                <a:cubicBezTo>
                  <a:pt x="6649064" y="408039"/>
                  <a:pt x="7010400" y="567813"/>
                  <a:pt x="7256206" y="582561"/>
                </a:cubicBezTo>
                <a:cubicBezTo>
                  <a:pt x="7502013" y="597309"/>
                  <a:pt x="7846142" y="508819"/>
                  <a:pt x="7846142" y="508819"/>
                </a:cubicBezTo>
                <a:lnTo>
                  <a:pt x="7846142" y="508819"/>
                </a:ln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11" name="Left Brace 10"/>
          <p:cNvSpPr/>
          <p:nvPr/>
        </p:nvSpPr>
        <p:spPr>
          <a:xfrm rot="20391077">
            <a:off x="620004" y="3030831"/>
            <a:ext cx="608491" cy="1495819"/>
          </a:xfrm>
          <a:prstGeom prst="leftBrace">
            <a:avLst>
              <a:gd name="adj1" fmla="val 33266"/>
              <a:gd name="adj2" fmla="val 4892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Right Brace 11"/>
          <p:cNvSpPr/>
          <p:nvPr/>
        </p:nvSpPr>
        <p:spPr>
          <a:xfrm rot="2196110">
            <a:off x="2223760" y="3140707"/>
            <a:ext cx="554149" cy="1508091"/>
          </a:xfrm>
          <a:prstGeom prst="rightBrace">
            <a:avLst>
              <a:gd name="adj1" fmla="val 37365"/>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3" name="Rectangle 12"/>
          <p:cNvSpPr/>
          <p:nvPr/>
        </p:nvSpPr>
        <p:spPr>
          <a:xfrm>
            <a:off x="762001" y="1676401"/>
            <a:ext cx="797013" cy="461665"/>
          </a:xfrm>
          <a:prstGeom prst="rect">
            <a:avLst/>
          </a:prstGeom>
        </p:spPr>
        <p:txBody>
          <a:bodyPr wrap="none">
            <a:spAutoFit/>
          </a:bodyPr>
          <a:lstStyle/>
          <a:p>
            <a:r>
              <a:rPr lang="en-US" sz="2400" b="1" dirty="0" smtClean="0">
                <a:solidFill>
                  <a:srgbClr val="FF3300"/>
                </a:solidFill>
              </a:rPr>
              <a:t>Load</a:t>
            </a:r>
            <a:endParaRPr lang="en-US" sz="2400" b="1" dirty="0">
              <a:solidFill>
                <a:srgbClr val="FF3300"/>
              </a:solidFill>
            </a:endParaRPr>
          </a:p>
        </p:txBody>
      </p:sp>
      <p:sp>
        <p:nvSpPr>
          <p:cNvPr id="14" name="Rectangle 13"/>
          <p:cNvSpPr/>
          <p:nvPr/>
        </p:nvSpPr>
        <p:spPr>
          <a:xfrm>
            <a:off x="1676402" y="1524000"/>
            <a:ext cx="2862643" cy="369332"/>
          </a:xfrm>
          <a:prstGeom prst="rect">
            <a:avLst/>
          </a:prstGeom>
        </p:spPr>
        <p:txBody>
          <a:bodyPr wrap="none">
            <a:spAutoFit/>
          </a:bodyPr>
          <a:lstStyle/>
          <a:p>
            <a:r>
              <a:rPr lang="en-US" b="1" dirty="0" smtClean="0">
                <a:solidFill>
                  <a:srgbClr val="0000FF"/>
                </a:solidFill>
              </a:rPr>
              <a:t>pre activity proficiency level</a:t>
            </a:r>
            <a:endParaRPr lang="en-US" b="1" dirty="0">
              <a:solidFill>
                <a:srgbClr val="0000FF"/>
              </a:solidFill>
            </a:endParaRPr>
          </a:p>
        </p:txBody>
      </p:sp>
      <p:sp>
        <p:nvSpPr>
          <p:cNvPr id="15" name="Rectangle 14"/>
          <p:cNvSpPr/>
          <p:nvPr/>
        </p:nvSpPr>
        <p:spPr>
          <a:xfrm>
            <a:off x="228600" y="4953000"/>
            <a:ext cx="1720920" cy="369332"/>
          </a:xfrm>
          <a:prstGeom prst="rect">
            <a:avLst/>
          </a:prstGeom>
        </p:spPr>
        <p:txBody>
          <a:bodyPr wrap="none">
            <a:spAutoFit/>
          </a:bodyPr>
          <a:lstStyle/>
          <a:p>
            <a:r>
              <a:rPr lang="en-US" b="1" dirty="0" smtClean="0">
                <a:solidFill>
                  <a:srgbClr val="7030A0"/>
                </a:solidFill>
              </a:rPr>
              <a:t>phase of fatigue</a:t>
            </a:r>
            <a:endParaRPr lang="en-US" b="1" dirty="0">
              <a:solidFill>
                <a:srgbClr val="7030A0"/>
              </a:solidFill>
            </a:endParaRPr>
          </a:p>
        </p:txBody>
      </p:sp>
      <p:sp>
        <p:nvSpPr>
          <p:cNvPr id="16" name="Rectangle 15"/>
          <p:cNvSpPr/>
          <p:nvPr/>
        </p:nvSpPr>
        <p:spPr>
          <a:xfrm rot="19372062">
            <a:off x="2424494" y="4713256"/>
            <a:ext cx="1881541" cy="369332"/>
          </a:xfrm>
          <a:prstGeom prst="rect">
            <a:avLst/>
          </a:prstGeom>
        </p:spPr>
        <p:txBody>
          <a:bodyPr wrap="none">
            <a:spAutoFit/>
          </a:bodyPr>
          <a:lstStyle/>
          <a:p>
            <a:r>
              <a:rPr lang="en-US" b="1" dirty="0" smtClean="0">
                <a:solidFill>
                  <a:srgbClr val="338691"/>
                </a:solidFill>
              </a:rPr>
              <a:t>phase of recovery</a:t>
            </a:r>
            <a:endParaRPr lang="en-US" b="1" dirty="0">
              <a:solidFill>
                <a:srgbClr val="338691"/>
              </a:solidFill>
            </a:endParaRPr>
          </a:p>
        </p:txBody>
      </p:sp>
      <p:sp>
        <p:nvSpPr>
          <p:cNvPr id="17" name="Rectangle 16"/>
          <p:cNvSpPr/>
          <p:nvPr/>
        </p:nvSpPr>
        <p:spPr>
          <a:xfrm>
            <a:off x="3962400" y="1905000"/>
            <a:ext cx="3581400" cy="677108"/>
          </a:xfrm>
          <a:prstGeom prst="rect">
            <a:avLst/>
          </a:prstGeom>
        </p:spPr>
        <p:txBody>
          <a:bodyPr wrap="square">
            <a:spAutoFit/>
          </a:bodyPr>
          <a:lstStyle/>
          <a:p>
            <a:r>
              <a:rPr lang="en-US" sz="2000" b="1" dirty="0" smtClean="0">
                <a:solidFill>
                  <a:srgbClr val="33CC33"/>
                </a:solidFill>
              </a:rPr>
              <a:t>phase of super compensation</a:t>
            </a:r>
            <a:r>
              <a:rPr lang="en-US" dirty="0" smtClean="0"/>
              <a:t/>
            </a:r>
            <a:br>
              <a:rPr lang="en-US" dirty="0" smtClean="0"/>
            </a:br>
            <a:endParaRPr lang="en-US" dirty="0"/>
          </a:p>
        </p:txBody>
      </p:sp>
      <p:sp>
        <p:nvSpPr>
          <p:cNvPr id="18" name="Rectangle 17"/>
          <p:cNvSpPr/>
          <p:nvPr/>
        </p:nvSpPr>
        <p:spPr>
          <a:xfrm>
            <a:off x="4419600" y="3581400"/>
            <a:ext cx="3029932" cy="369332"/>
          </a:xfrm>
          <a:prstGeom prst="rect">
            <a:avLst/>
          </a:prstGeom>
        </p:spPr>
        <p:txBody>
          <a:bodyPr wrap="none">
            <a:spAutoFit/>
          </a:bodyPr>
          <a:lstStyle/>
          <a:p>
            <a:r>
              <a:rPr lang="en-US" b="1" dirty="0" smtClean="0">
                <a:solidFill>
                  <a:schemeClr val="accent4">
                    <a:lumMod val="75000"/>
                  </a:schemeClr>
                </a:solidFill>
              </a:rPr>
              <a:t>phase of under compensation</a:t>
            </a:r>
            <a:endParaRPr lang="en-US" b="1" dirty="0">
              <a:solidFill>
                <a:schemeClr val="accent4">
                  <a:lumMod val="75000"/>
                </a:schemeClr>
              </a:solidFill>
            </a:endParaRPr>
          </a:p>
        </p:txBody>
      </p:sp>
      <p:cxnSp>
        <p:nvCxnSpPr>
          <p:cNvPr id="20" name="Straight Arrow Connector 19"/>
          <p:cNvCxnSpPr/>
          <p:nvPr/>
        </p:nvCxnSpPr>
        <p:spPr>
          <a:xfrm rot="5400000">
            <a:off x="228600" y="4495800"/>
            <a:ext cx="990600" cy="76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endCxn id="16" idx="0"/>
          </p:cNvCxnSpPr>
          <p:nvPr/>
        </p:nvCxnSpPr>
        <p:spPr>
          <a:xfrm>
            <a:off x="2590799" y="4267200"/>
            <a:ext cx="662991" cy="48349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rot="5400000">
            <a:off x="1905000" y="1981200"/>
            <a:ext cx="9144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rot="10800000" flipV="1">
            <a:off x="3733800" y="2209800"/>
            <a:ext cx="16764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a:endCxn id="10" idx="4"/>
          </p:cNvCxnSpPr>
          <p:nvPr/>
        </p:nvCxnSpPr>
        <p:spPr>
          <a:xfrm rot="16200000" flipH="1">
            <a:off x="5270091" y="2349909"/>
            <a:ext cx="533400" cy="25318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rot="16200000" flipV="1">
            <a:off x="4876800" y="3124200"/>
            <a:ext cx="4572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flipV="1">
            <a:off x="5334000" y="3124200"/>
            <a:ext cx="10668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Straight Connector 35"/>
          <p:cNvCxnSpPr>
            <a:stCxn id="10" idx="2"/>
          </p:cNvCxnSpPr>
          <p:nvPr/>
        </p:nvCxnSpPr>
        <p:spPr>
          <a:xfrm flipH="1">
            <a:off x="2971800" y="2580969"/>
            <a:ext cx="36872" cy="3146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3200401" y="25908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009900" y="2705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3162300" y="27051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314700" y="27813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3619500" y="27813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505200" y="2819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524500" y="28575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10" idx="4"/>
          </p:cNvCxnSpPr>
          <p:nvPr/>
        </p:nvCxnSpPr>
        <p:spPr>
          <a:xfrm>
            <a:off x="5663385" y="2743200"/>
            <a:ext cx="51617"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5753100" y="2781300"/>
            <a:ext cx="762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latin typeface="Arial Rounded MT Bold" pitchFamily="34" charset="0"/>
              </a:rPr>
              <a:t>Conditions of adaptation</a:t>
            </a:r>
            <a:endParaRPr lang="en-US" dirty="0">
              <a:solidFill>
                <a:schemeClr val="accent6">
                  <a:lumMod val="75000"/>
                </a:schemeClr>
              </a:solidFill>
              <a:latin typeface="Arial Rounded MT Bold" pitchFamily="34" charset="0"/>
            </a:endParaRPr>
          </a:p>
        </p:txBody>
      </p:sp>
      <p:sp>
        <p:nvSpPr>
          <p:cNvPr id="3" name="Rectangle 2"/>
          <p:cNvSpPr/>
          <p:nvPr/>
        </p:nvSpPr>
        <p:spPr>
          <a:xfrm>
            <a:off x="762000" y="2209800"/>
            <a:ext cx="8001000" cy="4093428"/>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a:buFont typeface="Wingdings" pitchFamily="2" charset="2"/>
              <a:buChar char="§"/>
            </a:pPr>
            <a:r>
              <a:rPr lang="en-US" sz="2000" b="1" dirty="0" smtClean="0">
                <a:solidFill>
                  <a:schemeClr val="tx2">
                    <a:lumMod val="75000"/>
                  </a:schemeClr>
                </a:solidFill>
              </a:rPr>
              <a:t>work and recovery</a:t>
            </a:r>
            <a:br>
              <a:rPr lang="en-US" sz="2000" b="1" dirty="0" smtClean="0">
                <a:solidFill>
                  <a:schemeClr val="tx2">
                    <a:lumMod val="75000"/>
                  </a:schemeClr>
                </a:solidFill>
              </a:rPr>
            </a:br>
            <a:endParaRPr lang="en-US" sz="2000" b="1" dirty="0" smtClean="0">
              <a:solidFill>
                <a:schemeClr val="tx2">
                  <a:lumMod val="75000"/>
                </a:schemeClr>
              </a:solidFill>
            </a:endParaRPr>
          </a:p>
          <a:p>
            <a:pPr>
              <a:buFont typeface="Wingdings" pitchFamily="2" charset="2"/>
              <a:buChar char="§"/>
            </a:pPr>
            <a:r>
              <a:rPr lang="en-US" sz="2000" b="1" dirty="0" smtClean="0">
                <a:solidFill>
                  <a:schemeClr val="tx2">
                    <a:lumMod val="75000"/>
                  </a:schemeClr>
                </a:solidFill>
              </a:rPr>
              <a:t>Intensity and volume of work</a:t>
            </a:r>
            <a:br>
              <a:rPr lang="en-US" sz="2000" b="1" dirty="0" smtClean="0">
                <a:solidFill>
                  <a:schemeClr val="tx2">
                    <a:lumMod val="75000"/>
                  </a:schemeClr>
                </a:solidFill>
              </a:rPr>
            </a:br>
            <a:endParaRPr lang="en-US" sz="2000" b="1" dirty="0" smtClean="0">
              <a:solidFill>
                <a:schemeClr val="tx2">
                  <a:lumMod val="75000"/>
                </a:schemeClr>
              </a:solidFill>
            </a:endParaRPr>
          </a:p>
          <a:p>
            <a:pPr>
              <a:buFont typeface="Wingdings" pitchFamily="2" charset="2"/>
              <a:buChar char="§"/>
            </a:pPr>
            <a:r>
              <a:rPr lang="en-US" sz="2000" b="1" dirty="0" smtClean="0">
                <a:solidFill>
                  <a:schemeClr val="tx2">
                    <a:lumMod val="75000"/>
                  </a:schemeClr>
                </a:solidFill>
              </a:rPr>
              <a:t>Depends upon age</a:t>
            </a:r>
            <a:br>
              <a:rPr lang="en-US" sz="2000" b="1" dirty="0" smtClean="0">
                <a:solidFill>
                  <a:schemeClr val="tx2">
                    <a:lumMod val="75000"/>
                  </a:schemeClr>
                </a:solidFill>
              </a:rPr>
            </a:br>
            <a:endParaRPr lang="en-US" sz="2000" b="1" dirty="0" smtClean="0">
              <a:solidFill>
                <a:schemeClr val="tx2">
                  <a:lumMod val="75000"/>
                </a:schemeClr>
              </a:solidFill>
            </a:endParaRPr>
          </a:p>
          <a:p>
            <a:pPr>
              <a:buFont typeface="Wingdings" pitchFamily="2" charset="2"/>
              <a:buChar char="§"/>
            </a:pPr>
            <a:r>
              <a:rPr lang="en-US" sz="2000" b="1" dirty="0" smtClean="0">
                <a:solidFill>
                  <a:schemeClr val="tx2">
                    <a:lumMod val="75000"/>
                  </a:schemeClr>
                </a:solidFill>
              </a:rPr>
              <a:t>Achieved adaptation of load is not permanent</a:t>
            </a:r>
            <a:br>
              <a:rPr lang="en-US" sz="2000" b="1" dirty="0" smtClean="0">
                <a:solidFill>
                  <a:schemeClr val="tx2">
                    <a:lumMod val="75000"/>
                  </a:schemeClr>
                </a:solidFill>
              </a:rPr>
            </a:br>
            <a:endParaRPr lang="en-US" sz="2000" b="1" dirty="0" smtClean="0">
              <a:solidFill>
                <a:schemeClr val="tx2">
                  <a:lumMod val="75000"/>
                </a:schemeClr>
              </a:solidFill>
            </a:endParaRPr>
          </a:p>
          <a:p>
            <a:pPr>
              <a:buFont typeface="Wingdings" pitchFamily="2" charset="2"/>
              <a:buChar char="§"/>
            </a:pPr>
            <a:r>
              <a:rPr lang="en-US" sz="2000" b="1" dirty="0" smtClean="0">
                <a:solidFill>
                  <a:schemeClr val="tx2">
                    <a:lumMod val="75000"/>
                  </a:schemeClr>
                </a:solidFill>
              </a:rPr>
              <a:t>Load given only once does not lead to adaptation. It just causes temporary disturbance. Stable adaptation demands scientific training.</a:t>
            </a:r>
            <a:br>
              <a:rPr lang="en-US" sz="2000" b="1" dirty="0" smtClean="0">
                <a:solidFill>
                  <a:schemeClr val="tx2">
                    <a:lumMod val="75000"/>
                  </a:schemeClr>
                </a:solidFill>
              </a:rPr>
            </a:br>
            <a:endParaRPr lang="en-US" sz="2000" b="1" dirty="0" smtClean="0">
              <a:solidFill>
                <a:schemeClr val="tx2">
                  <a:lumMod val="75000"/>
                </a:schemeClr>
              </a:solidFill>
            </a:endParaRPr>
          </a:p>
          <a:p>
            <a:pPr>
              <a:buFont typeface="Wingdings" pitchFamily="2" charset="2"/>
              <a:buChar char="§"/>
            </a:pPr>
            <a:r>
              <a:rPr lang="en-US" sz="2000" b="1" dirty="0" smtClean="0">
                <a:solidFill>
                  <a:schemeClr val="tx2">
                    <a:lumMod val="75000"/>
                  </a:schemeClr>
                </a:solidFill>
              </a:rPr>
              <a:t>Adaptation  causes faster recovery, load tolerance capacity, improve and maintain level of performance</a:t>
            </a:r>
            <a:r>
              <a:rPr lang="en-US" dirty="0" smtClean="0">
                <a:solidFill>
                  <a:schemeClr val="tx2">
                    <a:lumMod val="75000"/>
                  </a:schemeClr>
                </a:solidFill>
              </a:rPr>
              <a:t>.</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487362"/>
          </a:xfrm>
        </p:spPr>
        <p:txBody>
          <a:bodyPr>
            <a:normAutofit fontScale="90000"/>
          </a:bodyPr>
          <a:lstStyle/>
          <a:p>
            <a:r>
              <a:rPr lang="en-US" b="1" dirty="0" smtClean="0">
                <a:solidFill>
                  <a:srgbClr val="00B0F0"/>
                </a:solidFill>
                <a:latin typeface="Arial Rounded MT Bold" pitchFamily="34" charset="0"/>
              </a:rPr>
              <a:t>work and recovery</a:t>
            </a:r>
            <a:br>
              <a:rPr lang="en-US" b="1" dirty="0" smtClean="0">
                <a:solidFill>
                  <a:srgbClr val="00B0F0"/>
                </a:solidFill>
                <a:latin typeface="Arial Rounded MT Bold" pitchFamily="34" charset="0"/>
              </a:rPr>
            </a:br>
            <a:endParaRPr lang="en-US" dirty="0"/>
          </a:p>
        </p:txBody>
      </p:sp>
      <p:sp>
        <p:nvSpPr>
          <p:cNvPr id="3" name="Rectangle 2"/>
          <p:cNvSpPr/>
          <p:nvPr/>
        </p:nvSpPr>
        <p:spPr>
          <a:xfrm>
            <a:off x="685800" y="2895600"/>
            <a:ext cx="381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 name="Rectangle 3"/>
          <p:cNvSpPr/>
          <p:nvPr/>
        </p:nvSpPr>
        <p:spPr>
          <a:xfrm>
            <a:off x="1600200" y="3048000"/>
            <a:ext cx="381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p:cNvSpPr/>
          <p:nvPr/>
        </p:nvSpPr>
        <p:spPr>
          <a:xfrm>
            <a:off x="1828800" y="5410200"/>
            <a:ext cx="38100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Rectangle 5"/>
          <p:cNvSpPr/>
          <p:nvPr/>
        </p:nvSpPr>
        <p:spPr>
          <a:xfrm>
            <a:off x="4419600" y="990600"/>
            <a:ext cx="381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Rectangle 6"/>
          <p:cNvSpPr/>
          <p:nvPr/>
        </p:nvSpPr>
        <p:spPr>
          <a:xfrm>
            <a:off x="2895600" y="5181600"/>
            <a:ext cx="381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Rectangle 7"/>
          <p:cNvSpPr/>
          <p:nvPr/>
        </p:nvSpPr>
        <p:spPr>
          <a:xfrm>
            <a:off x="2590800" y="3200400"/>
            <a:ext cx="381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8"/>
          <p:cNvSpPr/>
          <p:nvPr/>
        </p:nvSpPr>
        <p:spPr>
          <a:xfrm>
            <a:off x="685800" y="5715000"/>
            <a:ext cx="381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685800" y="990600"/>
            <a:ext cx="381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304801" y="457200"/>
            <a:ext cx="3525645" cy="400110"/>
          </a:xfrm>
          <a:prstGeom prst="rect">
            <a:avLst/>
          </a:prstGeom>
        </p:spPr>
        <p:txBody>
          <a:bodyPr wrap="none">
            <a:spAutoFit/>
          </a:bodyPr>
          <a:lstStyle/>
          <a:p>
            <a:r>
              <a:rPr lang="en-US" sz="2000" b="1" u="sng" dirty="0" smtClean="0">
                <a:solidFill>
                  <a:srgbClr val="269626"/>
                </a:solidFill>
              </a:rPr>
              <a:t>Recovery is more than required</a:t>
            </a:r>
            <a:endParaRPr lang="en-US" sz="2000" b="1" u="sng" dirty="0">
              <a:solidFill>
                <a:srgbClr val="269626"/>
              </a:solidFill>
            </a:endParaRPr>
          </a:p>
        </p:txBody>
      </p:sp>
      <p:sp>
        <p:nvSpPr>
          <p:cNvPr id="12" name="Rectangle 11"/>
          <p:cNvSpPr/>
          <p:nvPr/>
        </p:nvSpPr>
        <p:spPr>
          <a:xfrm>
            <a:off x="228602" y="2286000"/>
            <a:ext cx="3306611" cy="400110"/>
          </a:xfrm>
          <a:prstGeom prst="rect">
            <a:avLst/>
          </a:prstGeom>
        </p:spPr>
        <p:txBody>
          <a:bodyPr wrap="none">
            <a:spAutoFit/>
          </a:bodyPr>
          <a:lstStyle/>
          <a:p>
            <a:r>
              <a:rPr lang="en-US" sz="2000" b="1" u="sng" dirty="0" smtClean="0">
                <a:solidFill>
                  <a:srgbClr val="269626"/>
                </a:solidFill>
              </a:rPr>
              <a:t>recovery is less than required</a:t>
            </a:r>
            <a:endParaRPr lang="en-US" sz="2000" b="1" u="sng" dirty="0">
              <a:solidFill>
                <a:srgbClr val="269626"/>
              </a:solidFill>
            </a:endParaRPr>
          </a:p>
        </p:txBody>
      </p:sp>
      <p:sp>
        <p:nvSpPr>
          <p:cNvPr id="13" name="Rectangle 12"/>
          <p:cNvSpPr/>
          <p:nvPr/>
        </p:nvSpPr>
        <p:spPr>
          <a:xfrm>
            <a:off x="304800" y="4572000"/>
            <a:ext cx="4049442" cy="400110"/>
          </a:xfrm>
          <a:prstGeom prst="rect">
            <a:avLst/>
          </a:prstGeom>
        </p:spPr>
        <p:txBody>
          <a:bodyPr wrap="none">
            <a:spAutoFit/>
          </a:bodyPr>
          <a:lstStyle/>
          <a:p>
            <a:r>
              <a:rPr lang="en-US" sz="2000" b="1" u="sng" dirty="0" smtClean="0">
                <a:solidFill>
                  <a:srgbClr val="269626"/>
                </a:solidFill>
              </a:rPr>
              <a:t>recovery and load are proportionate</a:t>
            </a:r>
            <a:endParaRPr lang="en-US" sz="2000" b="1" u="sng" dirty="0">
              <a:solidFill>
                <a:srgbClr val="269626"/>
              </a:solidFill>
            </a:endParaRPr>
          </a:p>
        </p:txBody>
      </p:sp>
      <p:cxnSp>
        <p:nvCxnSpPr>
          <p:cNvPr id="15" name="Straight Connector 14"/>
          <p:cNvCxnSpPr>
            <a:stCxn id="10" idx="2"/>
          </p:cNvCxnSpPr>
          <p:nvPr/>
        </p:nvCxnSpPr>
        <p:spPr>
          <a:xfrm rot="16200000" flipH="1">
            <a:off x="4476751" y="-2228850"/>
            <a:ext cx="1588" cy="7200900"/>
          </a:xfrm>
          <a:prstGeom prst="line">
            <a:avLst/>
          </a:prstGeom>
        </p:spPr>
        <p:style>
          <a:lnRef idx="1">
            <a:schemeClr val="dk1"/>
          </a:lnRef>
          <a:fillRef idx="0">
            <a:schemeClr val="dk1"/>
          </a:fillRef>
          <a:effectRef idx="0">
            <a:schemeClr val="dk1"/>
          </a:effectRef>
          <a:fontRef idx="minor">
            <a:schemeClr val="tx1"/>
          </a:fontRef>
        </p:style>
      </p:cxnSp>
      <p:sp>
        <p:nvSpPr>
          <p:cNvPr id="16" name="Freeform 15"/>
          <p:cNvSpPr/>
          <p:nvPr/>
        </p:nvSpPr>
        <p:spPr>
          <a:xfrm>
            <a:off x="838202" y="1066801"/>
            <a:ext cx="3542071" cy="958645"/>
          </a:xfrm>
          <a:custGeom>
            <a:avLst/>
            <a:gdLst>
              <a:gd name="connsiteX0" fmla="*/ 0 w 3542071"/>
              <a:gd name="connsiteY0" fmla="*/ 253181 h 958645"/>
              <a:gd name="connsiteX1" fmla="*/ 442452 w 3542071"/>
              <a:gd name="connsiteY1" fmla="*/ 931606 h 958645"/>
              <a:gd name="connsiteX2" fmla="*/ 973394 w 3542071"/>
              <a:gd name="connsiteY2" fmla="*/ 90948 h 958645"/>
              <a:gd name="connsiteX3" fmla="*/ 1740310 w 3542071"/>
              <a:gd name="connsiteY3" fmla="*/ 385916 h 958645"/>
              <a:gd name="connsiteX4" fmla="*/ 2300749 w 3542071"/>
              <a:gd name="connsiteY4" fmla="*/ 208935 h 958645"/>
              <a:gd name="connsiteX5" fmla="*/ 2802194 w 3542071"/>
              <a:gd name="connsiteY5" fmla="*/ 326922 h 958645"/>
              <a:gd name="connsiteX6" fmla="*/ 3244645 w 3542071"/>
              <a:gd name="connsiteY6" fmla="*/ 223684 h 958645"/>
              <a:gd name="connsiteX7" fmla="*/ 3495368 w 3542071"/>
              <a:gd name="connsiteY7" fmla="*/ 253181 h 958645"/>
              <a:gd name="connsiteX8" fmla="*/ 3524865 w 3542071"/>
              <a:gd name="connsiteY8" fmla="*/ 253181 h 958645"/>
              <a:gd name="connsiteX9" fmla="*/ 3524865 w 3542071"/>
              <a:gd name="connsiteY9" fmla="*/ 267929 h 95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42071" h="958645">
                <a:moveTo>
                  <a:pt x="0" y="253181"/>
                </a:moveTo>
                <a:cubicBezTo>
                  <a:pt x="140110" y="605913"/>
                  <a:pt x="280220" y="958645"/>
                  <a:pt x="442452" y="931606"/>
                </a:cubicBezTo>
                <a:cubicBezTo>
                  <a:pt x="604684" y="904567"/>
                  <a:pt x="757084" y="181896"/>
                  <a:pt x="973394" y="90948"/>
                </a:cubicBezTo>
                <a:cubicBezTo>
                  <a:pt x="1189704" y="0"/>
                  <a:pt x="1519084" y="366252"/>
                  <a:pt x="1740310" y="385916"/>
                </a:cubicBezTo>
                <a:cubicBezTo>
                  <a:pt x="1961536" y="405581"/>
                  <a:pt x="2123768" y="218767"/>
                  <a:pt x="2300749" y="208935"/>
                </a:cubicBezTo>
                <a:cubicBezTo>
                  <a:pt x="2477730" y="199103"/>
                  <a:pt x="2644878" y="324464"/>
                  <a:pt x="2802194" y="326922"/>
                </a:cubicBezTo>
                <a:cubicBezTo>
                  <a:pt x="2959510" y="329380"/>
                  <a:pt x="3129116" y="235974"/>
                  <a:pt x="3244645" y="223684"/>
                </a:cubicBezTo>
                <a:cubicBezTo>
                  <a:pt x="3360174" y="211394"/>
                  <a:pt x="3448665" y="248265"/>
                  <a:pt x="3495368" y="253181"/>
                </a:cubicBezTo>
                <a:cubicBezTo>
                  <a:pt x="3542071" y="258097"/>
                  <a:pt x="3519949" y="250723"/>
                  <a:pt x="3524865" y="253181"/>
                </a:cubicBezTo>
                <a:cubicBezTo>
                  <a:pt x="3529781" y="255639"/>
                  <a:pt x="3524865" y="267929"/>
                  <a:pt x="3524865" y="267929"/>
                </a:cubicBezTo>
              </a:path>
            </a:pathLst>
          </a:cu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
        <p:nvSpPr>
          <p:cNvPr id="17" name="Freeform 16"/>
          <p:cNvSpPr/>
          <p:nvPr/>
        </p:nvSpPr>
        <p:spPr>
          <a:xfrm>
            <a:off x="4572002" y="1066801"/>
            <a:ext cx="3542071" cy="958645"/>
          </a:xfrm>
          <a:custGeom>
            <a:avLst/>
            <a:gdLst>
              <a:gd name="connsiteX0" fmla="*/ 0 w 3542071"/>
              <a:gd name="connsiteY0" fmla="*/ 253181 h 958645"/>
              <a:gd name="connsiteX1" fmla="*/ 442452 w 3542071"/>
              <a:gd name="connsiteY1" fmla="*/ 931606 h 958645"/>
              <a:gd name="connsiteX2" fmla="*/ 973394 w 3542071"/>
              <a:gd name="connsiteY2" fmla="*/ 90948 h 958645"/>
              <a:gd name="connsiteX3" fmla="*/ 1740310 w 3542071"/>
              <a:gd name="connsiteY3" fmla="*/ 385916 h 958645"/>
              <a:gd name="connsiteX4" fmla="*/ 2300749 w 3542071"/>
              <a:gd name="connsiteY4" fmla="*/ 208935 h 958645"/>
              <a:gd name="connsiteX5" fmla="*/ 2802194 w 3542071"/>
              <a:gd name="connsiteY5" fmla="*/ 326922 h 958645"/>
              <a:gd name="connsiteX6" fmla="*/ 3244645 w 3542071"/>
              <a:gd name="connsiteY6" fmla="*/ 223684 h 958645"/>
              <a:gd name="connsiteX7" fmla="*/ 3495368 w 3542071"/>
              <a:gd name="connsiteY7" fmla="*/ 253181 h 958645"/>
              <a:gd name="connsiteX8" fmla="*/ 3524865 w 3542071"/>
              <a:gd name="connsiteY8" fmla="*/ 253181 h 958645"/>
              <a:gd name="connsiteX9" fmla="*/ 3524865 w 3542071"/>
              <a:gd name="connsiteY9" fmla="*/ 267929 h 95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42071" h="958645">
                <a:moveTo>
                  <a:pt x="0" y="253181"/>
                </a:moveTo>
                <a:cubicBezTo>
                  <a:pt x="140110" y="605913"/>
                  <a:pt x="280220" y="958645"/>
                  <a:pt x="442452" y="931606"/>
                </a:cubicBezTo>
                <a:cubicBezTo>
                  <a:pt x="604684" y="904567"/>
                  <a:pt x="757084" y="181896"/>
                  <a:pt x="973394" y="90948"/>
                </a:cubicBezTo>
                <a:cubicBezTo>
                  <a:pt x="1189704" y="0"/>
                  <a:pt x="1519084" y="366252"/>
                  <a:pt x="1740310" y="385916"/>
                </a:cubicBezTo>
                <a:cubicBezTo>
                  <a:pt x="1961536" y="405581"/>
                  <a:pt x="2123768" y="218767"/>
                  <a:pt x="2300749" y="208935"/>
                </a:cubicBezTo>
                <a:cubicBezTo>
                  <a:pt x="2477730" y="199103"/>
                  <a:pt x="2644878" y="324464"/>
                  <a:pt x="2802194" y="326922"/>
                </a:cubicBezTo>
                <a:cubicBezTo>
                  <a:pt x="2959510" y="329380"/>
                  <a:pt x="3129116" y="235974"/>
                  <a:pt x="3244645" y="223684"/>
                </a:cubicBezTo>
                <a:cubicBezTo>
                  <a:pt x="3360174" y="211394"/>
                  <a:pt x="3448665" y="248265"/>
                  <a:pt x="3495368" y="253181"/>
                </a:cubicBezTo>
                <a:cubicBezTo>
                  <a:pt x="3542071" y="258097"/>
                  <a:pt x="3519949" y="250723"/>
                  <a:pt x="3524865" y="253181"/>
                </a:cubicBezTo>
                <a:cubicBezTo>
                  <a:pt x="3529781" y="255639"/>
                  <a:pt x="3524865" y="267929"/>
                  <a:pt x="3524865" y="267929"/>
                </a:cubicBezTo>
              </a:path>
            </a:pathLst>
          </a:cu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cxnSp>
        <p:nvCxnSpPr>
          <p:cNvPr id="19" name="Straight Connector 18"/>
          <p:cNvCxnSpPr/>
          <p:nvPr/>
        </p:nvCxnSpPr>
        <p:spPr>
          <a:xfrm rot="16200000" flipH="1">
            <a:off x="4590257" y="-246856"/>
            <a:ext cx="1588" cy="70485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rot="16200000" flipH="1">
            <a:off x="3524251" y="666751"/>
            <a:ext cx="914400" cy="6134100"/>
          </a:xfrm>
          <a:prstGeom prst="line">
            <a:avLst/>
          </a:prstGeom>
        </p:spPr>
        <p:style>
          <a:lnRef idx="1">
            <a:schemeClr val="accent4"/>
          </a:lnRef>
          <a:fillRef idx="0">
            <a:schemeClr val="accent4"/>
          </a:fillRef>
          <a:effectRef idx="0">
            <a:schemeClr val="accent4"/>
          </a:effectRef>
          <a:fontRef idx="minor">
            <a:schemeClr val="tx1"/>
          </a:fontRef>
        </p:style>
      </p:cxnSp>
      <p:sp>
        <p:nvSpPr>
          <p:cNvPr id="22" name="Freeform 21"/>
          <p:cNvSpPr/>
          <p:nvPr/>
        </p:nvSpPr>
        <p:spPr>
          <a:xfrm>
            <a:off x="884903" y="3043084"/>
            <a:ext cx="7624916" cy="978311"/>
          </a:xfrm>
          <a:custGeom>
            <a:avLst/>
            <a:gdLst>
              <a:gd name="connsiteX0" fmla="*/ 0 w 7624916"/>
              <a:gd name="connsiteY0" fmla="*/ 245807 h 978311"/>
              <a:gd name="connsiteX1" fmla="*/ 221226 w 7624916"/>
              <a:gd name="connsiteY1" fmla="*/ 953730 h 978311"/>
              <a:gd name="connsiteX2" fmla="*/ 1194620 w 7624916"/>
              <a:gd name="connsiteY2" fmla="*/ 98323 h 978311"/>
              <a:gd name="connsiteX3" fmla="*/ 2123768 w 7624916"/>
              <a:gd name="connsiteY3" fmla="*/ 363794 h 978311"/>
              <a:gd name="connsiteX4" fmla="*/ 2979174 w 7624916"/>
              <a:gd name="connsiteY4" fmla="*/ 127820 h 978311"/>
              <a:gd name="connsiteX5" fmla="*/ 4100052 w 7624916"/>
              <a:gd name="connsiteY5" fmla="*/ 319549 h 978311"/>
              <a:gd name="connsiteX6" fmla="*/ 4822723 w 7624916"/>
              <a:gd name="connsiteY6" fmla="*/ 157317 h 978311"/>
              <a:gd name="connsiteX7" fmla="*/ 5884607 w 7624916"/>
              <a:gd name="connsiteY7" fmla="*/ 319549 h 978311"/>
              <a:gd name="connsiteX8" fmla="*/ 6754762 w 7624916"/>
              <a:gd name="connsiteY8" fmla="*/ 216311 h 978311"/>
              <a:gd name="connsiteX9" fmla="*/ 7093974 w 7624916"/>
              <a:gd name="connsiteY9" fmla="*/ 275304 h 978311"/>
              <a:gd name="connsiteX10" fmla="*/ 7624916 w 7624916"/>
              <a:gd name="connsiteY10" fmla="*/ 260556 h 978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24916" h="978311">
                <a:moveTo>
                  <a:pt x="0" y="245807"/>
                </a:moveTo>
                <a:cubicBezTo>
                  <a:pt x="11061" y="612059"/>
                  <a:pt x="22123" y="978311"/>
                  <a:pt x="221226" y="953730"/>
                </a:cubicBezTo>
                <a:cubicBezTo>
                  <a:pt x="420329" y="929149"/>
                  <a:pt x="877530" y="196646"/>
                  <a:pt x="1194620" y="98323"/>
                </a:cubicBezTo>
                <a:cubicBezTo>
                  <a:pt x="1511710" y="0"/>
                  <a:pt x="1826342" y="358878"/>
                  <a:pt x="2123768" y="363794"/>
                </a:cubicBezTo>
                <a:cubicBezTo>
                  <a:pt x="2421194" y="368710"/>
                  <a:pt x="2649793" y="135194"/>
                  <a:pt x="2979174" y="127820"/>
                </a:cubicBezTo>
                <a:cubicBezTo>
                  <a:pt x="3308555" y="120446"/>
                  <a:pt x="3792794" y="314633"/>
                  <a:pt x="4100052" y="319549"/>
                </a:cubicBezTo>
                <a:cubicBezTo>
                  <a:pt x="4407310" y="324465"/>
                  <a:pt x="4525297" y="157317"/>
                  <a:pt x="4822723" y="157317"/>
                </a:cubicBezTo>
                <a:cubicBezTo>
                  <a:pt x="5120149" y="157317"/>
                  <a:pt x="5562601" y="309717"/>
                  <a:pt x="5884607" y="319549"/>
                </a:cubicBezTo>
                <a:cubicBezTo>
                  <a:pt x="6206613" y="329381"/>
                  <a:pt x="6553201" y="223685"/>
                  <a:pt x="6754762" y="216311"/>
                </a:cubicBezTo>
                <a:cubicBezTo>
                  <a:pt x="6956323" y="208937"/>
                  <a:pt x="6948948" y="267930"/>
                  <a:pt x="7093974" y="275304"/>
                </a:cubicBezTo>
                <a:cubicBezTo>
                  <a:pt x="7239000" y="282678"/>
                  <a:pt x="7624916" y="260556"/>
                  <a:pt x="7624916" y="260556"/>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3" name="Freeform 22"/>
          <p:cNvSpPr/>
          <p:nvPr/>
        </p:nvSpPr>
        <p:spPr>
          <a:xfrm>
            <a:off x="1740311" y="3048001"/>
            <a:ext cx="6666271" cy="1251155"/>
          </a:xfrm>
          <a:custGeom>
            <a:avLst/>
            <a:gdLst>
              <a:gd name="connsiteX0" fmla="*/ 0 w 6666271"/>
              <a:gd name="connsiteY0" fmla="*/ 358877 h 1251155"/>
              <a:gd name="connsiteX1" fmla="*/ 265471 w 6666271"/>
              <a:gd name="connsiteY1" fmla="*/ 1214284 h 1251155"/>
              <a:gd name="connsiteX2" fmla="*/ 1371600 w 6666271"/>
              <a:gd name="connsiteY2" fmla="*/ 137652 h 1251155"/>
              <a:gd name="connsiteX3" fmla="*/ 2256503 w 6666271"/>
              <a:gd name="connsiteY3" fmla="*/ 388374 h 1251155"/>
              <a:gd name="connsiteX4" fmla="*/ 3170903 w 6666271"/>
              <a:gd name="connsiteY4" fmla="*/ 196645 h 1251155"/>
              <a:gd name="connsiteX5" fmla="*/ 3819832 w 6666271"/>
              <a:gd name="connsiteY5" fmla="*/ 329381 h 1251155"/>
              <a:gd name="connsiteX6" fmla="*/ 4439264 w 6666271"/>
              <a:gd name="connsiteY6" fmla="*/ 285135 h 1251155"/>
              <a:gd name="connsiteX7" fmla="*/ 6651522 w 6666271"/>
              <a:gd name="connsiteY7" fmla="*/ 358877 h 1251155"/>
              <a:gd name="connsiteX8" fmla="*/ 6651522 w 6666271"/>
              <a:gd name="connsiteY8" fmla="*/ 358877 h 1251155"/>
              <a:gd name="connsiteX9" fmla="*/ 6666271 w 6666271"/>
              <a:gd name="connsiteY9" fmla="*/ 388374 h 1251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6271" h="1251155">
                <a:moveTo>
                  <a:pt x="0" y="358877"/>
                </a:moveTo>
                <a:cubicBezTo>
                  <a:pt x="18435" y="805016"/>
                  <a:pt x="36871" y="1251155"/>
                  <a:pt x="265471" y="1214284"/>
                </a:cubicBezTo>
                <a:cubicBezTo>
                  <a:pt x="494071" y="1177413"/>
                  <a:pt x="1039761" y="275304"/>
                  <a:pt x="1371600" y="137652"/>
                </a:cubicBezTo>
                <a:cubicBezTo>
                  <a:pt x="1703439" y="0"/>
                  <a:pt x="1956619" y="378542"/>
                  <a:pt x="2256503" y="388374"/>
                </a:cubicBezTo>
                <a:cubicBezTo>
                  <a:pt x="2556387" y="398206"/>
                  <a:pt x="2910348" y="206477"/>
                  <a:pt x="3170903" y="196645"/>
                </a:cubicBezTo>
                <a:cubicBezTo>
                  <a:pt x="3431458" y="186813"/>
                  <a:pt x="3608439" y="314633"/>
                  <a:pt x="3819832" y="329381"/>
                </a:cubicBezTo>
                <a:cubicBezTo>
                  <a:pt x="4031225" y="344129"/>
                  <a:pt x="3967316" y="280219"/>
                  <a:pt x="4439264" y="285135"/>
                </a:cubicBezTo>
                <a:cubicBezTo>
                  <a:pt x="4911212" y="290051"/>
                  <a:pt x="6651522" y="358877"/>
                  <a:pt x="6651522" y="358877"/>
                </a:cubicBezTo>
                <a:lnTo>
                  <a:pt x="6651522" y="358877"/>
                </a:lnTo>
                <a:lnTo>
                  <a:pt x="6666271" y="388374"/>
                </a:ln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cxnSp>
        <p:nvCxnSpPr>
          <p:cNvPr id="26" name="Straight Connector 25"/>
          <p:cNvCxnSpPr>
            <a:stCxn id="9" idx="2"/>
          </p:cNvCxnSpPr>
          <p:nvPr/>
        </p:nvCxnSpPr>
        <p:spPr>
          <a:xfrm rot="16200000" flipH="1">
            <a:off x="4362451" y="2609851"/>
            <a:ext cx="1588" cy="6972300"/>
          </a:xfrm>
          <a:prstGeom prst="line">
            <a:avLst/>
          </a:prstGeom>
        </p:spPr>
        <p:style>
          <a:lnRef idx="1">
            <a:schemeClr val="dk1"/>
          </a:lnRef>
          <a:fillRef idx="0">
            <a:schemeClr val="dk1"/>
          </a:fillRef>
          <a:effectRef idx="0">
            <a:schemeClr val="dk1"/>
          </a:effectRef>
          <a:fontRef idx="minor">
            <a:schemeClr val="tx1"/>
          </a:fontRef>
        </p:style>
      </p:cxnSp>
      <p:sp>
        <p:nvSpPr>
          <p:cNvPr id="27" name="Freeform 26"/>
          <p:cNvSpPr/>
          <p:nvPr/>
        </p:nvSpPr>
        <p:spPr>
          <a:xfrm>
            <a:off x="899653" y="5791201"/>
            <a:ext cx="7138219" cy="870155"/>
          </a:xfrm>
          <a:custGeom>
            <a:avLst/>
            <a:gdLst>
              <a:gd name="connsiteX0" fmla="*/ 0 w 7138219"/>
              <a:gd name="connsiteY0" fmla="*/ 299884 h 870155"/>
              <a:gd name="connsiteX1" fmla="*/ 324464 w 7138219"/>
              <a:gd name="connsiteY1" fmla="*/ 830826 h 870155"/>
              <a:gd name="connsiteX2" fmla="*/ 1091380 w 7138219"/>
              <a:gd name="connsiteY2" fmla="*/ 63910 h 870155"/>
              <a:gd name="connsiteX3" fmla="*/ 1814051 w 7138219"/>
              <a:gd name="connsiteY3" fmla="*/ 447368 h 870155"/>
              <a:gd name="connsiteX4" fmla="*/ 2477729 w 7138219"/>
              <a:gd name="connsiteY4" fmla="*/ 226142 h 870155"/>
              <a:gd name="connsiteX5" fmla="*/ 3141406 w 7138219"/>
              <a:gd name="connsiteY5" fmla="*/ 403123 h 870155"/>
              <a:gd name="connsiteX6" fmla="*/ 4129548 w 7138219"/>
              <a:gd name="connsiteY6" fmla="*/ 226142 h 870155"/>
              <a:gd name="connsiteX7" fmla="*/ 5102942 w 7138219"/>
              <a:gd name="connsiteY7" fmla="*/ 373626 h 870155"/>
              <a:gd name="connsiteX8" fmla="*/ 6164825 w 7138219"/>
              <a:gd name="connsiteY8" fmla="*/ 226142 h 870155"/>
              <a:gd name="connsiteX9" fmla="*/ 6769509 w 7138219"/>
              <a:gd name="connsiteY9" fmla="*/ 299884 h 870155"/>
              <a:gd name="connsiteX10" fmla="*/ 7138219 w 7138219"/>
              <a:gd name="connsiteY10" fmla="*/ 314632 h 870155"/>
              <a:gd name="connsiteX11" fmla="*/ 7138219 w 7138219"/>
              <a:gd name="connsiteY11" fmla="*/ 314632 h 870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138219" h="870155">
                <a:moveTo>
                  <a:pt x="0" y="299884"/>
                </a:moveTo>
                <a:cubicBezTo>
                  <a:pt x="71283" y="585019"/>
                  <a:pt x="142567" y="870155"/>
                  <a:pt x="324464" y="830826"/>
                </a:cubicBezTo>
                <a:cubicBezTo>
                  <a:pt x="506361" y="791497"/>
                  <a:pt x="843116" y="127820"/>
                  <a:pt x="1091380" y="63910"/>
                </a:cubicBezTo>
                <a:cubicBezTo>
                  <a:pt x="1339644" y="0"/>
                  <a:pt x="1582993" y="420329"/>
                  <a:pt x="1814051" y="447368"/>
                </a:cubicBezTo>
                <a:cubicBezTo>
                  <a:pt x="2045109" y="474407"/>
                  <a:pt x="2256503" y="233516"/>
                  <a:pt x="2477729" y="226142"/>
                </a:cubicBezTo>
                <a:cubicBezTo>
                  <a:pt x="2698955" y="218768"/>
                  <a:pt x="2866103" y="403123"/>
                  <a:pt x="3141406" y="403123"/>
                </a:cubicBezTo>
                <a:cubicBezTo>
                  <a:pt x="3416709" y="403123"/>
                  <a:pt x="3802625" y="231058"/>
                  <a:pt x="4129548" y="226142"/>
                </a:cubicBezTo>
                <a:cubicBezTo>
                  <a:pt x="4456471" y="221226"/>
                  <a:pt x="4763729" y="373626"/>
                  <a:pt x="5102942" y="373626"/>
                </a:cubicBezTo>
                <a:cubicBezTo>
                  <a:pt x="5442155" y="373626"/>
                  <a:pt x="5887064" y="238432"/>
                  <a:pt x="6164825" y="226142"/>
                </a:cubicBezTo>
                <a:cubicBezTo>
                  <a:pt x="6442586" y="213852"/>
                  <a:pt x="6607277" y="285136"/>
                  <a:pt x="6769509" y="299884"/>
                </a:cubicBezTo>
                <a:cubicBezTo>
                  <a:pt x="6931741" y="314632"/>
                  <a:pt x="7138219" y="314632"/>
                  <a:pt x="7138219" y="314632"/>
                </a:cubicBezTo>
                <a:lnTo>
                  <a:pt x="7138219" y="314632"/>
                </a:lnTo>
              </a:path>
            </a:pathLst>
          </a:custGeom>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cxnSp>
        <p:nvCxnSpPr>
          <p:cNvPr id="31" name="Straight Connector 30"/>
          <p:cNvCxnSpPr>
            <a:stCxn id="27" idx="0"/>
          </p:cNvCxnSpPr>
          <p:nvPr/>
        </p:nvCxnSpPr>
        <p:spPr>
          <a:xfrm flipV="1">
            <a:off x="899653" y="4648200"/>
            <a:ext cx="6034548" cy="1442884"/>
          </a:xfrm>
          <a:prstGeom prst="line">
            <a:avLst/>
          </a:prstGeom>
        </p:spPr>
        <p:style>
          <a:lnRef idx="1">
            <a:schemeClr val="accent2"/>
          </a:lnRef>
          <a:fillRef idx="0">
            <a:schemeClr val="accent2"/>
          </a:fillRef>
          <a:effectRef idx="0">
            <a:schemeClr val="accent2"/>
          </a:effectRef>
          <a:fontRef idx="minor">
            <a:schemeClr val="tx1"/>
          </a:fontRef>
        </p:style>
      </p:cxnSp>
      <p:sp>
        <p:nvSpPr>
          <p:cNvPr id="34" name="Freeform 33"/>
          <p:cNvSpPr/>
          <p:nvPr/>
        </p:nvSpPr>
        <p:spPr>
          <a:xfrm>
            <a:off x="2005782" y="5496233"/>
            <a:ext cx="6216445" cy="1123336"/>
          </a:xfrm>
          <a:custGeom>
            <a:avLst/>
            <a:gdLst>
              <a:gd name="connsiteX0" fmla="*/ 0 w 6216445"/>
              <a:gd name="connsiteY0" fmla="*/ 373626 h 1123336"/>
              <a:gd name="connsiteX1" fmla="*/ 309716 w 6216445"/>
              <a:gd name="connsiteY1" fmla="*/ 1081549 h 1123336"/>
              <a:gd name="connsiteX2" fmla="*/ 973393 w 6216445"/>
              <a:gd name="connsiteY2" fmla="*/ 122903 h 1123336"/>
              <a:gd name="connsiteX3" fmla="*/ 1533832 w 6216445"/>
              <a:gd name="connsiteY3" fmla="*/ 344129 h 1123336"/>
              <a:gd name="connsiteX4" fmla="*/ 2418735 w 6216445"/>
              <a:gd name="connsiteY4" fmla="*/ 93407 h 1123336"/>
              <a:gd name="connsiteX5" fmla="*/ 3185651 w 6216445"/>
              <a:gd name="connsiteY5" fmla="*/ 285136 h 1123336"/>
              <a:gd name="connsiteX6" fmla="*/ 3952567 w 6216445"/>
              <a:gd name="connsiteY6" fmla="*/ 152400 h 1123336"/>
              <a:gd name="connsiteX7" fmla="*/ 4763729 w 6216445"/>
              <a:gd name="connsiteY7" fmla="*/ 270387 h 1123336"/>
              <a:gd name="connsiteX8" fmla="*/ 5751871 w 6216445"/>
              <a:gd name="connsiteY8" fmla="*/ 211394 h 1123336"/>
              <a:gd name="connsiteX9" fmla="*/ 6150077 w 6216445"/>
              <a:gd name="connsiteY9" fmla="*/ 211394 h 1123336"/>
              <a:gd name="connsiteX10" fmla="*/ 6150077 w 6216445"/>
              <a:gd name="connsiteY10" fmla="*/ 226142 h 1123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16445" h="1123336">
                <a:moveTo>
                  <a:pt x="0" y="373626"/>
                </a:moveTo>
                <a:cubicBezTo>
                  <a:pt x="73742" y="748481"/>
                  <a:pt x="147484" y="1123336"/>
                  <a:pt x="309716" y="1081549"/>
                </a:cubicBezTo>
                <a:cubicBezTo>
                  <a:pt x="471948" y="1039762"/>
                  <a:pt x="769374" y="245806"/>
                  <a:pt x="973393" y="122903"/>
                </a:cubicBezTo>
                <a:cubicBezTo>
                  <a:pt x="1177412" y="0"/>
                  <a:pt x="1292942" y="349045"/>
                  <a:pt x="1533832" y="344129"/>
                </a:cubicBezTo>
                <a:cubicBezTo>
                  <a:pt x="1774722" y="339213"/>
                  <a:pt x="2143432" y="103239"/>
                  <a:pt x="2418735" y="93407"/>
                </a:cubicBezTo>
                <a:cubicBezTo>
                  <a:pt x="2694038" y="83575"/>
                  <a:pt x="2930012" y="275304"/>
                  <a:pt x="3185651" y="285136"/>
                </a:cubicBezTo>
                <a:cubicBezTo>
                  <a:pt x="3441290" y="294968"/>
                  <a:pt x="3689554" y="154858"/>
                  <a:pt x="3952567" y="152400"/>
                </a:cubicBezTo>
                <a:cubicBezTo>
                  <a:pt x="4215580" y="149942"/>
                  <a:pt x="4463845" y="260555"/>
                  <a:pt x="4763729" y="270387"/>
                </a:cubicBezTo>
                <a:cubicBezTo>
                  <a:pt x="5063613" y="280219"/>
                  <a:pt x="5520813" y="221226"/>
                  <a:pt x="5751871" y="211394"/>
                </a:cubicBezTo>
                <a:cubicBezTo>
                  <a:pt x="5982929" y="201562"/>
                  <a:pt x="6083709" y="208936"/>
                  <a:pt x="6150077" y="211394"/>
                </a:cubicBezTo>
                <a:cubicBezTo>
                  <a:pt x="6216445" y="213852"/>
                  <a:pt x="6150077" y="226142"/>
                  <a:pt x="6150077" y="226142"/>
                </a:cubicBezTo>
              </a:path>
            </a:pathLst>
          </a:custGeom>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35" name="Rectangle 34"/>
          <p:cNvSpPr/>
          <p:nvPr/>
        </p:nvSpPr>
        <p:spPr>
          <a:xfrm>
            <a:off x="228601" y="4191000"/>
            <a:ext cx="1881541" cy="369332"/>
          </a:xfrm>
          <a:prstGeom prst="rect">
            <a:avLst/>
          </a:prstGeom>
        </p:spPr>
        <p:txBody>
          <a:bodyPr wrap="none">
            <a:spAutoFit/>
          </a:bodyPr>
          <a:lstStyle/>
          <a:p>
            <a:r>
              <a:rPr lang="en-US" b="1" dirty="0" smtClean="0">
                <a:solidFill>
                  <a:srgbClr val="FF0000"/>
                </a:solidFill>
              </a:rPr>
              <a:t>phase of recovery</a:t>
            </a:r>
            <a:endParaRPr lang="en-US" b="1" dirty="0">
              <a:solidFill>
                <a:srgbClr val="FF0000"/>
              </a:solidFill>
            </a:endParaRPr>
          </a:p>
        </p:txBody>
      </p:sp>
      <p:sp>
        <p:nvSpPr>
          <p:cNvPr id="37" name="Rectangle 36"/>
          <p:cNvSpPr/>
          <p:nvPr/>
        </p:nvSpPr>
        <p:spPr>
          <a:xfrm>
            <a:off x="2667000" y="6488668"/>
            <a:ext cx="2997872" cy="369332"/>
          </a:xfrm>
          <a:prstGeom prst="rect">
            <a:avLst/>
          </a:prstGeom>
        </p:spPr>
        <p:txBody>
          <a:bodyPr wrap="none">
            <a:spAutoFit/>
          </a:bodyPr>
          <a:lstStyle/>
          <a:p>
            <a:r>
              <a:rPr lang="en-US" b="1" dirty="0" smtClean="0">
                <a:solidFill>
                  <a:srgbClr val="FF0000"/>
                </a:solidFill>
              </a:rPr>
              <a:t>phase of super compensation</a:t>
            </a:r>
            <a:endParaRPr lang="en-US" b="1" dirty="0">
              <a:solidFill>
                <a:srgbClr val="FF0000"/>
              </a:solidFill>
            </a:endParaRPr>
          </a:p>
        </p:txBody>
      </p:sp>
      <p:sp>
        <p:nvSpPr>
          <p:cNvPr id="38" name="Rectangle 37"/>
          <p:cNvSpPr/>
          <p:nvPr/>
        </p:nvSpPr>
        <p:spPr>
          <a:xfrm>
            <a:off x="1752600" y="1600201"/>
            <a:ext cx="2971800" cy="646331"/>
          </a:xfrm>
          <a:prstGeom prst="rect">
            <a:avLst/>
          </a:prstGeom>
        </p:spPr>
        <p:txBody>
          <a:bodyPr wrap="square">
            <a:spAutoFit/>
          </a:bodyPr>
          <a:lstStyle/>
          <a:p>
            <a:r>
              <a:rPr lang="en-US" b="1" dirty="0" smtClean="0">
                <a:solidFill>
                  <a:srgbClr val="0000CC"/>
                </a:solidFill>
              </a:rPr>
              <a:t>pre activity proficiency level</a:t>
            </a:r>
            <a:r>
              <a:rPr lang="en-US" dirty="0" smtClean="0"/>
              <a:t/>
            </a:r>
            <a:br>
              <a:rPr lang="en-US" dirty="0" smtClean="0"/>
            </a:br>
            <a:endParaRPr lang="en-US" dirty="0"/>
          </a:p>
        </p:txBody>
      </p:sp>
      <p:sp>
        <p:nvSpPr>
          <p:cNvPr id="41" name="Freeform 40"/>
          <p:cNvSpPr/>
          <p:nvPr/>
        </p:nvSpPr>
        <p:spPr>
          <a:xfrm>
            <a:off x="2802195" y="3357717"/>
            <a:ext cx="5633883" cy="1103672"/>
          </a:xfrm>
          <a:custGeom>
            <a:avLst/>
            <a:gdLst>
              <a:gd name="connsiteX0" fmla="*/ 0 w 5633883"/>
              <a:gd name="connsiteY0" fmla="*/ 255639 h 1103672"/>
              <a:gd name="connsiteX1" fmla="*/ 309716 w 5633883"/>
              <a:gd name="connsiteY1" fmla="*/ 1081549 h 1103672"/>
              <a:gd name="connsiteX2" fmla="*/ 943896 w 5633883"/>
              <a:gd name="connsiteY2" fmla="*/ 122903 h 1103672"/>
              <a:gd name="connsiteX3" fmla="*/ 1769806 w 5633883"/>
              <a:gd name="connsiteY3" fmla="*/ 344129 h 1103672"/>
              <a:gd name="connsiteX4" fmla="*/ 2374490 w 5633883"/>
              <a:gd name="connsiteY4" fmla="*/ 196645 h 1103672"/>
              <a:gd name="connsiteX5" fmla="*/ 3111909 w 5633883"/>
              <a:gd name="connsiteY5" fmla="*/ 344129 h 1103672"/>
              <a:gd name="connsiteX6" fmla="*/ 3539612 w 5633883"/>
              <a:gd name="connsiteY6" fmla="*/ 270387 h 1103672"/>
              <a:gd name="connsiteX7" fmla="*/ 4100051 w 5633883"/>
              <a:gd name="connsiteY7" fmla="*/ 314632 h 1103672"/>
              <a:gd name="connsiteX8" fmla="*/ 5633883 w 5633883"/>
              <a:gd name="connsiteY8" fmla="*/ 299884 h 1103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33883" h="1103672">
                <a:moveTo>
                  <a:pt x="0" y="255639"/>
                </a:moveTo>
                <a:cubicBezTo>
                  <a:pt x="76200" y="679655"/>
                  <a:pt x="152400" y="1103672"/>
                  <a:pt x="309716" y="1081549"/>
                </a:cubicBezTo>
                <a:cubicBezTo>
                  <a:pt x="467032" y="1059426"/>
                  <a:pt x="700548" y="245806"/>
                  <a:pt x="943896" y="122903"/>
                </a:cubicBezTo>
                <a:cubicBezTo>
                  <a:pt x="1187244" y="0"/>
                  <a:pt x="1531374" y="331839"/>
                  <a:pt x="1769806" y="344129"/>
                </a:cubicBezTo>
                <a:cubicBezTo>
                  <a:pt x="2008238" y="356419"/>
                  <a:pt x="2150806" y="196645"/>
                  <a:pt x="2374490" y="196645"/>
                </a:cubicBezTo>
                <a:cubicBezTo>
                  <a:pt x="2598174" y="196645"/>
                  <a:pt x="2917722" y="331839"/>
                  <a:pt x="3111909" y="344129"/>
                </a:cubicBezTo>
                <a:cubicBezTo>
                  <a:pt x="3306096" y="356419"/>
                  <a:pt x="3374922" y="275303"/>
                  <a:pt x="3539612" y="270387"/>
                </a:cubicBezTo>
                <a:cubicBezTo>
                  <a:pt x="3704302" y="265471"/>
                  <a:pt x="4100051" y="314632"/>
                  <a:pt x="4100051" y="314632"/>
                </a:cubicBezTo>
                <a:lnTo>
                  <a:pt x="5633883" y="299884"/>
                </a:ln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cxnSp>
        <p:nvCxnSpPr>
          <p:cNvPr id="43" name="Straight Arrow Connector 42"/>
          <p:cNvCxnSpPr/>
          <p:nvPr/>
        </p:nvCxnSpPr>
        <p:spPr>
          <a:xfrm rot="10800000">
            <a:off x="2209800" y="6019800"/>
            <a:ext cx="10668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rot="16200000" flipV="1">
            <a:off x="2743200" y="6019800"/>
            <a:ext cx="9144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rot="16200000" flipV="1">
            <a:off x="2019300" y="1485900"/>
            <a:ext cx="2286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flipV="1">
            <a:off x="2209800" y="1447800"/>
            <a:ext cx="29718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0" name="Rectangle 49"/>
          <p:cNvSpPr/>
          <p:nvPr/>
        </p:nvSpPr>
        <p:spPr>
          <a:xfrm>
            <a:off x="5562600" y="2590801"/>
            <a:ext cx="3429000" cy="646331"/>
          </a:xfrm>
          <a:prstGeom prst="rect">
            <a:avLst/>
          </a:prstGeom>
        </p:spPr>
        <p:txBody>
          <a:bodyPr wrap="square">
            <a:spAutoFit/>
          </a:bodyPr>
          <a:lstStyle/>
          <a:p>
            <a:r>
              <a:rPr lang="en-US" b="1" dirty="0" smtClean="0">
                <a:solidFill>
                  <a:srgbClr val="0000CC"/>
                </a:solidFill>
              </a:rPr>
              <a:t>pre activity proficiency level</a:t>
            </a:r>
            <a:br>
              <a:rPr lang="en-US" b="1" dirty="0" smtClean="0">
                <a:solidFill>
                  <a:srgbClr val="0000CC"/>
                </a:solidFill>
              </a:rPr>
            </a:br>
            <a:endParaRPr lang="en-US" b="1" dirty="0">
              <a:solidFill>
                <a:srgbClr val="0000CC"/>
              </a:solidFill>
            </a:endParaRPr>
          </a:p>
        </p:txBody>
      </p:sp>
      <p:cxnSp>
        <p:nvCxnSpPr>
          <p:cNvPr id="52" name="Curved Connector 51"/>
          <p:cNvCxnSpPr/>
          <p:nvPr/>
        </p:nvCxnSpPr>
        <p:spPr>
          <a:xfrm rot="5400000">
            <a:off x="6248400" y="2895600"/>
            <a:ext cx="1143000" cy="1143000"/>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sp>
        <p:nvSpPr>
          <p:cNvPr id="56" name="Rectangle 55"/>
          <p:cNvSpPr/>
          <p:nvPr/>
        </p:nvSpPr>
        <p:spPr>
          <a:xfrm>
            <a:off x="5715000" y="6211670"/>
            <a:ext cx="4572000" cy="646331"/>
          </a:xfrm>
          <a:prstGeom prst="rect">
            <a:avLst/>
          </a:prstGeom>
        </p:spPr>
        <p:txBody>
          <a:bodyPr>
            <a:spAutoFit/>
          </a:bodyPr>
          <a:lstStyle/>
          <a:p>
            <a:r>
              <a:rPr lang="en-US" b="1" dirty="0" smtClean="0">
                <a:solidFill>
                  <a:srgbClr val="0000CC"/>
                </a:solidFill>
              </a:rPr>
              <a:t>pre activity proficiency level</a:t>
            </a:r>
            <a:br>
              <a:rPr lang="en-US" b="1" dirty="0" smtClean="0">
                <a:solidFill>
                  <a:srgbClr val="0000CC"/>
                </a:solidFill>
              </a:rPr>
            </a:br>
            <a:endParaRPr lang="en-US" b="1" dirty="0">
              <a:solidFill>
                <a:srgbClr val="0000CC"/>
              </a:solidFill>
            </a:endParaRPr>
          </a:p>
        </p:txBody>
      </p:sp>
      <p:cxnSp>
        <p:nvCxnSpPr>
          <p:cNvPr id="58" name="Curved Connector 57"/>
          <p:cNvCxnSpPr/>
          <p:nvPr/>
        </p:nvCxnSpPr>
        <p:spPr>
          <a:xfrm rot="10800000">
            <a:off x="6324601" y="4953000"/>
            <a:ext cx="1332271" cy="1305232"/>
          </a:xfrm>
          <a:prstGeom prst="curvedConnector3">
            <a:avLst>
              <a:gd name="adj1" fmla="val 50000"/>
            </a:avLst>
          </a:prstGeom>
          <a:ln>
            <a:tailEnd type="arrow"/>
          </a:ln>
        </p:spPr>
        <p:style>
          <a:lnRef idx="1">
            <a:schemeClr val="dk1"/>
          </a:lnRef>
          <a:fillRef idx="0">
            <a:schemeClr val="dk1"/>
          </a:fillRef>
          <a:effectRef idx="0">
            <a:schemeClr val="dk1"/>
          </a:effectRef>
          <a:fontRef idx="minor">
            <a:schemeClr val="tx1"/>
          </a:fontRef>
        </p:style>
      </p:cxnSp>
      <p:cxnSp>
        <p:nvCxnSpPr>
          <p:cNvPr id="64" name="Straight Arrow Connector 63"/>
          <p:cNvCxnSpPr/>
          <p:nvPr/>
        </p:nvCxnSpPr>
        <p:spPr>
          <a:xfrm rot="16200000" flipV="1">
            <a:off x="1219200" y="4038600"/>
            <a:ext cx="533400" cy="76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Straight Arrow Connector 65"/>
          <p:cNvCxnSpPr/>
          <p:nvPr/>
        </p:nvCxnSpPr>
        <p:spPr>
          <a:xfrm flipV="1">
            <a:off x="1524000" y="3886200"/>
            <a:ext cx="8382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9" name="Rectangle 68"/>
          <p:cNvSpPr/>
          <p:nvPr/>
        </p:nvSpPr>
        <p:spPr>
          <a:xfrm rot="20707407">
            <a:off x="4600755" y="4357459"/>
            <a:ext cx="1348959" cy="400110"/>
          </a:xfrm>
          <a:prstGeom prst="rect">
            <a:avLst/>
          </a:prstGeom>
        </p:spPr>
        <p:txBody>
          <a:bodyPr wrap="none">
            <a:spAutoFit/>
          </a:bodyPr>
          <a:lstStyle/>
          <a:p>
            <a:r>
              <a:rPr lang="en-US" sz="2000" b="1" dirty="0" smtClean="0">
                <a:solidFill>
                  <a:srgbClr val="C00000"/>
                </a:solidFill>
              </a:rPr>
              <a:t>adaptation</a:t>
            </a:r>
            <a:endParaRPr lang="en-US" sz="2000" b="1" dirty="0">
              <a:solidFill>
                <a:srgbClr val="C00000"/>
              </a:solidFill>
            </a:endParaRPr>
          </a:p>
        </p:txBody>
      </p:sp>
      <p:cxnSp>
        <p:nvCxnSpPr>
          <p:cNvPr id="73" name="Shape 72"/>
          <p:cNvCxnSpPr>
            <a:stCxn id="69" idx="3"/>
          </p:cNvCxnSpPr>
          <p:nvPr/>
        </p:nvCxnSpPr>
        <p:spPr>
          <a:xfrm>
            <a:off x="5927106" y="4384350"/>
            <a:ext cx="16495" cy="416251"/>
          </a:xfrm>
          <a:prstGeom prst="curvedConnector4">
            <a:avLst>
              <a:gd name="adj1" fmla="val 1385875"/>
              <a:gd name="adj2" fmla="val 9483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3" name="Straight Arrow Connector 52"/>
          <p:cNvCxnSpPr>
            <a:endCxn id="27" idx="9"/>
          </p:cNvCxnSpPr>
          <p:nvPr/>
        </p:nvCxnSpPr>
        <p:spPr>
          <a:xfrm rot="16200000" flipV="1">
            <a:off x="7604025" y="6156224"/>
            <a:ext cx="157316" cy="270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rot="16200000" flipH="1">
            <a:off x="7353300" y="2933700"/>
            <a:ext cx="3048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Arial Rounded MT Bold" pitchFamily="34" charset="0"/>
              </a:rPr>
              <a:t>Intensity and volume of work</a:t>
            </a:r>
            <a:endParaRPr lang="en-US" dirty="0"/>
          </a:p>
        </p:txBody>
      </p:sp>
      <p:sp>
        <p:nvSpPr>
          <p:cNvPr id="3" name="Rectangle 2"/>
          <p:cNvSpPr/>
          <p:nvPr/>
        </p:nvSpPr>
        <p:spPr>
          <a:xfrm>
            <a:off x="0" y="1524000"/>
            <a:ext cx="3618426" cy="400110"/>
          </a:xfrm>
          <a:prstGeom prst="rect">
            <a:avLst/>
          </a:prstGeom>
        </p:spPr>
        <p:txBody>
          <a:bodyPr wrap="none">
            <a:spAutoFit/>
          </a:bodyPr>
          <a:lstStyle/>
          <a:p>
            <a:r>
              <a:rPr lang="en-US" sz="2000" b="1" dirty="0" smtClean="0">
                <a:solidFill>
                  <a:schemeClr val="accent5">
                    <a:lumMod val="50000"/>
                  </a:schemeClr>
                </a:solidFill>
              </a:rPr>
              <a:t>High intensity with high volume </a:t>
            </a:r>
            <a:endParaRPr lang="en-US" sz="2000" b="1" dirty="0">
              <a:solidFill>
                <a:schemeClr val="accent5">
                  <a:lumMod val="50000"/>
                </a:schemeClr>
              </a:solidFill>
            </a:endParaRPr>
          </a:p>
        </p:txBody>
      </p:sp>
      <p:sp>
        <p:nvSpPr>
          <p:cNvPr id="4" name="Rectangle 3"/>
          <p:cNvSpPr/>
          <p:nvPr/>
        </p:nvSpPr>
        <p:spPr>
          <a:xfrm>
            <a:off x="1" y="1905000"/>
            <a:ext cx="3596676" cy="400110"/>
          </a:xfrm>
          <a:prstGeom prst="rect">
            <a:avLst/>
          </a:prstGeom>
        </p:spPr>
        <p:txBody>
          <a:bodyPr wrap="square">
            <a:spAutoFit/>
          </a:bodyPr>
          <a:lstStyle/>
          <a:p>
            <a:r>
              <a:rPr lang="en-US" sz="2000" b="1" dirty="0" smtClean="0">
                <a:solidFill>
                  <a:schemeClr val="accent5">
                    <a:lumMod val="50000"/>
                  </a:schemeClr>
                </a:solidFill>
              </a:rPr>
              <a:t>Low intensity with low volume</a:t>
            </a:r>
            <a:endParaRPr lang="en-US" sz="2000" b="1" dirty="0">
              <a:solidFill>
                <a:schemeClr val="accent5">
                  <a:lumMod val="50000"/>
                </a:schemeClr>
              </a:solidFill>
            </a:endParaRPr>
          </a:p>
        </p:txBody>
      </p:sp>
      <p:sp>
        <p:nvSpPr>
          <p:cNvPr id="5" name="Rectangle 4"/>
          <p:cNvSpPr/>
          <p:nvPr/>
        </p:nvSpPr>
        <p:spPr>
          <a:xfrm>
            <a:off x="0" y="2286000"/>
            <a:ext cx="7239000" cy="400110"/>
          </a:xfrm>
          <a:prstGeom prst="rect">
            <a:avLst/>
          </a:prstGeom>
        </p:spPr>
        <p:txBody>
          <a:bodyPr wrap="square">
            <a:spAutoFit/>
          </a:bodyPr>
          <a:lstStyle/>
          <a:p>
            <a:r>
              <a:rPr lang="en-US" sz="2000" b="1" dirty="0" smtClean="0">
                <a:solidFill>
                  <a:schemeClr val="accent5">
                    <a:lumMod val="50000"/>
                  </a:schemeClr>
                </a:solidFill>
              </a:rPr>
              <a:t>High/ moderate/ low intensity with low/ moderate/ high volume</a:t>
            </a:r>
            <a:endParaRPr lang="en-US" sz="2000" b="1" dirty="0">
              <a:solidFill>
                <a:schemeClr val="accent5">
                  <a:lumMod val="50000"/>
                </a:schemeClr>
              </a:solidFill>
            </a:endParaRPr>
          </a:p>
        </p:txBody>
      </p:sp>
      <p:cxnSp>
        <p:nvCxnSpPr>
          <p:cNvPr id="7" name="Straight Arrow Connector 6"/>
          <p:cNvCxnSpPr/>
          <p:nvPr/>
        </p:nvCxnSpPr>
        <p:spPr>
          <a:xfrm>
            <a:off x="3581400" y="1752600"/>
            <a:ext cx="3810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581401" y="2133601"/>
            <a:ext cx="3794724" cy="285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934200" y="2514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543800" y="2286000"/>
            <a:ext cx="1371600" cy="677108"/>
          </a:xfrm>
          <a:prstGeom prst="rect">
            <a:avLst/>
          </a:prstGeom>
        </p:spPr>
        <p:txBody>
          <a:bodyPr wrap="square">
            <a:spAutoFit/>
          </a:bodyPr>
          <a:lstStyle/>
          <a:p>
            <a:r>
              <a:rPr lang="en-US" sz="2000" b="1" dirty="0" smtClean="0">
                <a:solidFill>
                  <a:srgbClr val="00B050"/>
                </a:solidFill>
              </a:rPr>
              <a:t>adaptation</a:t>
            </a:r>
            <a:r>
              <a:rPr lang="en-US" dirty="0" smtClean="0">
                <a:solidFill>
                  <a:srgbClr val="00B050"/>
                </a:solidFill>
              </a:rPr>
              <a:t/>
            </a:r>
            <a:br>
              <a:rPr lang="en-US" dirty="0" smtClean="0">
                <a:solidFill>
                  <a:srgbClr val="00B050"/>
                </a:solidFill>
              </a:rPr>
            </a:br>
            <a:endParaRPr lang="en-US" dirty="0">
              <a:solidFill>
                <a:srgbClr val="00B050"/>
              </a:solidFill>
            </a:endParaRPr>
          </a:p>
        </p:txBody>
      </p:sp>
      <p:sp>
        <p:nvSpPr>
          <p:cNvPr id="16" name="Rectangle 15"/>
          <p:cNvSpPr/>
          <p:nvPr/>
        </p:nvSpPr>
        <p:spPr>
          <a:xfrm>
            <a:off x="7385416" y="1905001"/>
            <a:ext cx="1758584" cy="400110"/>
          </a:xfrm>
          <a:prstGeom prst="rect">
            <a:avLst/>
          </a:prstGeom>
        </p:spPr>
        <p:txBody>
          <a:bodyPr wrap="square">
            <a:spAutoFit/>
          </a:bodyPr>
          <a:lstStyle/>
          <a:p>
            <a:r>
              <a:rPr lang="en-US" sz="2000" b="1" dirty="0" smtClean="0">
                <a:solidFill>
                  <a:srgbClr val="0070C0"/>
                </a:solidFill>
              </a:rPr>
              <a:t>no adaptation</a:t>
            </a:r>
            <a:endParaRPr lang="en-US" sz="2000" b="1" dirty="0">
              <a:solidFill>
                <a:srgbClr val="0070C0"/>
              </a:solidFill>
            </a:endParaRPr>
          </a:p>
        </p:txBody>
      </p:sp>
      <p:sp>
        <p:nvSpPr>
          <p:cNvPr id="17" name="Rectangle 16"/>
          <p:cNvSpPr/>
          <p:nvPr/>
        </p:nvSpPr>
        <p:spPr>
          <a:xfrm>
            <a:off x="7696200" y="1524000"/>
            <a:ext cx="926792" cy="400110"/>
          </a:xfrm>
          <a:prstGeom prst="rect">
            <a:avLst/>
          </a:prstGeom>
        </p:spPr>
        <p:txBody>
          <a:bodyPr wrap="none">
            <a:spAutoFit/>
          </a:bodyPr>
          <a:lstStyle/>
          <a:p>
            <a:r>
              <a:rPr lang="en-US" sz="2000" b="1" dirty="0" smtClean="0">
                <a:solidFill>
                  <a:srgbClr val="FF3300"/>
                </a:solidFill>
              </a:rPr>
              <a:t>fatigue</a:t>
            </a:r>
            <a:endParaRPr lang="en-US" sz="2000" b="1" dirty="0">
              <a:solidFill>
                <a:srgbClr val="FF3300"/>
              </a:solidFill>
            </a:endParaRPr>
          </a:p>
        </p:txBody>
      </p:sp>
      <p:cxnSp>
        <p:nvCxnSpPr>
          <p:cNvPr id="20" name="Straight Arrow Connector 19"/>
          <p:cNvCxnSpPr/>
          <p:nvPr/>
        </p:nvCxnSpPr>
        <p:spPr>
          <a:xfrm rot="5400000" flipH="1" flipV="1">
            <a:off x="1104900" y="4533900"/>
            <a:ext cx="28194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a:xfrm>
            <a:off x="2057400" y="5562600"/>
            <a:ext cx="38100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7" name="Straight Connector 26"/>
          <p:cNvCxnSpPr/>
          <p:nvPr/>
        </p:nvCxnSpPr>
        <p:spPr>
          <a:xfrm>
            <a:off x="3048000" y="3657600"/>
            <a:ext cx="2438400" cy="1447800"/>
          </a:xfrm>
          <a:prstGeom prst="line">
            <a:avLst/>
          </a:prstGeom>
        </p:spPr>
        <p:style>
          <a:lnRef idx="2">
            <a:schemeClr val="accent2"/>
          </a:lnRef>
          <a:fillRef idx="0">
            <a:schemeClr val="accent2"/>
          </a:fillRef>
          <a:effectRef idx="1">
            <a:schemeClr val="accent2"/>
          </a:effectRef>
          <a:fontRef idx="minor">
            <a:schemeClr val="tx1"/>
          </a:fontRef>
        </p:style>
      </p:cxnSp>
      <p:cxnSp>
        <p:nvCxnSpPr>
          <p:cNvPr id="31" name="Straight Connector 30"/>
          <p:cNvCxnSpPr/>
          <p:nvPr/>
        </p:nvCxnSpPr>
        <p:spPr>
          <a:xfrm>
            <a:off x="2514600" y="3886200"/>
            <a:ext cx="914400" cy="1588"/>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rot="5400000">
            <a:off x="2590800" y="4724400"/>
            <a:ext cx="1676400" cy="1588"/>
          </a:xfrm>
          <a:prstGeom prst="line">
            <a:avLst/>
          </a:prstGeom>
        </p:spPr>
        <p:style>
          <a:lnRef idx="1">
            <a:schemeClr val="accent3"/>
          </a:lnRef>
          <a:fillRef idx="0">
            <a:schemeClr val="accent3"/>
          </a:fillRef>
          <a:effectRef idx="0">
            <a:schemeClr val="accent3"/>
          </a:effectRef>
          <a:fontRef idx="minor">
            <a:schemeClr val="tx1"/>
          </a:fontRef>
        </p:style>
      </p:cxnSp>
      <p:cxnSp>
        <p:nvCxnSpPr>
          <p:cNvPr id="35" name="Straight Connector 34"/>
          <p:cNvCxnSpPr/>
          <p:nvPr/>
        </p:nvCxnSpPr>
        <p:spPr>
          <a:xfrm>
            <a:off x="2514600" y="4419600"/>
            <a:ext cx="1828800" cy="1588"/>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rot="5400000">
            <a:off x="3771900" y="4991100"/>
            <a:ext cx="1143000" cy="1588"/>
          </a:xfrm>
          <a:prstGeom prst="line">
            <a:avLst/>
          </a:prstGeom>
        </p:spPr>
        <p:style>
          <a:lnRef idx="1">
            <a:schemeClr val="accent3"/>
          </a:lnRef>
          <a:fillRef idx="0">
            <a:schemeClr val="accent3"/>
          </a:fillRef>
          <a:effectRef idx="0">
            <a:schemeClr val="accent3"/>
          </a:effectRef>
          <a:fontRef idx="minor">
            <a:schemeClr val="tx1"/>
          </a:fontRef>
        </p:style>
      </p:cxnSp>
      <p:cxnSp>
        <p:nvCxnSpPr>
          <p:cNvPr id="39" name="Straight Connector 38"/>
          <p:cNvCxnSpPr/>
          <p:nvPr/>
        </p:nvCxnSpPr>
        <p:spPr>
          <a:xfrm>
            <a:off x="2514600" y="5029200"/>
            <a:ext cx="2819400" cy="1588"/>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5400000">
            <a:off x="5067300" y="5295900"/>
            <a:ext cx="533400" cy="1588"/>
          </a:xfrm>
          <a:prstGeom prst="line">
            <a:avLst/>
          </a:prstGeom>
        </p:spPr>
        <p:style>
          <a:lnRef idx="1">
            <a:schemeClr val="accent3"/>
          </a:lnRef>
          <a:fillRef idx="0">
            <a:schemeClr val="accent3"/>
          </a:fillRef>
          <a:effectRef idx="0">
            <a:schemeClr val="accent3"/>
          </a:effectRef>
          <a:fontRef idx="minor">
            <a:schemeClr val="tx1"/>
          </a:fontRef>
        </p:style>
      </p:cxnSp>
      <p:sp>
        <p:nvSpPr>
          <p:cNvPr id="42" name="Rectangle 41"/>
          <p:cNvSpPr/>
          <p:nvPr/>
        </p:nvSpPr>
        <p:spPr>
          <a:xfrm>
            <a:off x="1219202" y="3124200"/>
            <a:ext cx="1019703" cy="369332"/>
          </a:xfrm>
          <a:prstGeom prst="rect">
            <a:avLst/>
          </a:prstGeom>
        </p:spPr>
        <p:txBody>
          <a:bodyPr wrap="none">
            <a:spAutoFit/>
          </a:bodyPr>
          <a:lstStyle/>
          <a:p>
            <a:r>
              <a:rPr lang="en-US" b="1" dirty="0" smtClean="0">
                <a:solidFill>
                  <a:schemeClr val="accent6">
                    <a:lumMod val="75000"/>
                  </a:schemeClr>
                </a:solidFill>
              </a:rPr>
              <a:t>Intensity</a:t>
            </a:r>
            <a:endParaRPr lang="en-US" b="1" dirty="0">
              <a:solidFill>
                <a:schemeClr val="accent6">
                  <a:lumMod val="75000"/>
                </a:schemeClr>
              </a:solidFill>
            </a:endParaRPr>
          </a:p>
        </p:txBody>
      </p:sp>
      <p:sp>
        <p:nvSpPr>
          <p:cNvPr id="43" name="Rectangle 42"/>
          <p:cNvSpPr/>
          <p:nvPr/>
        </p:nvSpPr>
        <p:spPr>
          <a:xfrm>
            <a:off x="5791200" y="5715000"/>
            <a:ext cx="897490" cy="369332"/>
          </a:xfrm>
          <a:prstGeom prst="rect">
            <a:avLst/>
          </a:prstGeom>
        </p:spPr>
        <p:txBody>
          <a:bodyPr wrap="none">
            <a:spAutoFit/>
          </a:bodyPr>
          <a:lstStyle/>
          <a:p>
            <a:r>
              <a:rPr lang="en-US" b="1" dirty="0" smtClean="0">
                <a:solidFill>
                  <a:srgbClr val="0070C0"/>
                </a:solidFill>
              </a:rPr>
              <a:t>volume</a:t>
            </a:r>
            <a:endParaRPr lang="en-US" b="1" dirty="0">
              <a:solidFill>
                <a:srgbClr val="0070C0"/>
              </a:solidFill>
            </a:endParaRPr>
          </a:p>
        </p:txBody>
      </p:sp>
      <p:sp>
        <p:nvSpPr>
          <p:cNvPr id="44" name="Rectangle 43"/>
          <p:cNvSpPr/>
          <p:nvPr/>
        </p:nvSpPr>
        <p:spPr>
          <a:xfrm>
            <a:off x="2209800" y="5562600"/>
            <a:ext cx="340158" cy="369332"/>
          </a:xfrm>
          <a:prstGeom prst="rect">
            <a:avLst/>
          </a:prstGeom>
        </p:spPr>
        <p:txBody>
          <a:bodyPr wrap="none">
            <a:spAutoFit/>
          </a:bodyPr>
          <a:lstStyle/>
          <a:p>
            <a:r>
              <a:rPr lang="en-US" b="1" dirty="0" smtClean="0">
                <a:solidFill>
                  <a:srgbClr val="FF0000"/>
                </a:solidFill>
              </a:rPr>
              <a:t>O</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1" y="1"/>
            <a:ext cx="829073" cy="461665"/>
          </a:xfrm>
          <a:prstGeom prst="rect">
            <a:avLst/>
          </a:prstGeom>
        </p:spPr>
        <p:txBody>
          <a:bodyPr wrap="none">
            <a:spAutoFit/>
          </a:bodyPr>
          <a:lstStyle/>
          <a:p>
            <a:r>
              <a:rPr lang="en-US" sz="2400" b="1" dirty="0" smtClean="0">
                <a:solidFill>
                  <a:srgbClr val="00B050"/>
                </a:solidFill>
                <a:latin typeface="Arial Rounded MT Bold" pitchFamily="34" charset="0"/>
              </a:rPr>
              <a:t>load</a:t>
            </a:r>
            <a:endParaRPr lang="en-US" sz="2400" b="1" dirty="0">
              <a:solidFill>
                <a:srgbClr val="00B050"/>
              </a:solidFill>
              <a:latin typeface="Arial Rounded MT Bold" pitchFamily="34" charset="0"/>
            </a:endParaRPr>
          </a:p>
        </p:txBody>
      </p:sp>
      <p:sp>
        <p:nvSpPr>
          <p:cNvPr id="3" name="Rectangle 2"/>
          <p:cNvSpPr/>
          <p:nvPr/>
        </p:nvSpPr>
        <p:spPr>
          <a:xfrm>
            <a:off x="1828800" y="1066801"/>
            <a:ext cx="3592650" cy="461665"/>
          </a:xfrm>
          <a:prstGeom prst="rect">
            <a:avLst/>
          </a:prstGeom>
          <a:ln w="57150">
            <a:solidFill>
              <a:schemeClr val="tx1"/>
            </a:solidFill>
          </a:ln>
        </p:spPr>
        <p:txBody>
          <a:bodyPr wrap="none">
            <a:spAutoFit/>
          </a:bodyPr>
          <a:lstStyle/>
          <a:p>
            <a:r>
              <a:rPr lang="en-US" sz="2400" b="1" dirty="0" smtClean="0">
                <a:solidFill>
                  <a:schemeClr val="tx2">
                    <a:lumMod val="60000"/>
                    <a:lumOff val="40000"/>
                  </a:schemeClr>
                </a:solidFill>
                <a:latin typeface="Arial Rounded MT Bold" pitchFamily="34" charset="0"/>
              </a:rPr>
              <a:t>Homeostasis</a:t>
            </a:r>
            <a:r>
              <a:rPr lang="en-US" sz="2400" b="1" baseline="0" dirty="0" smtClean="0">
                <a:solidFill>
                  <a:schemeClr val="tx2">
                    <a:lumMod val="60000"/>
                    <a:lumOff val="40000"/>
                  </a:schemeClr>
                </a:solidFill>
                <a:latin typeface="Arial Rounded MT Bold" pitchFamily="34" charset="0"/>
              </a:rPr>
              <a:t> condition</a:t>
            </a:r>
            <a:endParaRPr lang="en-US" sz="2400" b="1" dirty="0">
              <a:solidFill>
                <a:schemeClr val="tx2">
                  <a:lumMod val="60000"/>
                  <a:lumOff val="40000"/>
                </a:schemeClr>
              </a:solidFill>
              <a:latin typeface="Arial Rounded MT Bold" pitchFamily="34" charset="0"/>
            </a:endParaRPr>
          </a:p>
        </p:txBody>
      </p:sp>
      <p:sp>
        <p:nvSpPr>
          <p:cNvPr id="4" name="Rectangle 3"/>
          <p:cNvSpPr/>
          <p:nvPr/>
        </p:nvSpPr>
        <p:spPr>
          <a:xfrm>
            <a:off x="3352801" y="457200"/>
            <a:ext cx="1653017" cy="369332"/>
          </a:xfrm>
          <a:prstGeom prst="rect">
            <a:avLst/>
          </a:prstGeom>
        </p:spPr>
        <p:txBody>
          <a:bodyPr wrap="none">
            <a:spAutoFit/>
          </a:bodyPr>
          <a:lstStyle/>
          <a:p>
            <a:r>
              <a:rPr lang="en-US" b="1" dirty="0" smtClean="0">
                <a:solidFill>
                  <a:srgbClr val="C00000"/>
                </a:solidFill>
              </a:rPr>
              <a:t>Motor</a:t>
            </a:r>
            <a:r>
              <a:rPr lang="en-US" b="1" baseline="0" dirty="0" smtClean="0">
                <a:solidFill>
                  <a:srgbClr val="C00000"/>
                </a:solidFill>
              </a:rPr>
              <a:t> stimulus</a:t>
            </a:r>
            <a:endParaRPr lang="en-US" b="1" dirty="0">
              <a:solidFill>
                <a:srgbClr val="C00000"/>
              </a:solidFill>
            </a:endParaRPr>
          </a:p>
        </p:txBody>
      </p:sp>
      <p:sp>
        <p:nvSpPr>
          <p:cNvPr id="5" name="Rectangle 4"/>
          <p:cNvSpPr/>
          <p:nvPr/>
        </p:nvSpPr>
        <p:spPr>
          <a:xfrm>
            <a:off x="838202" y="1981201"/>
            <a:ext cx="7243971" cy="461665"/>
          </a:xfrm>
          <a:prstGeom prst="rect">
            <a:avLst/>
          </a:prstGeom>
        </p:spPr>
        <p:txBody>
          <a:bodyPr wrap="none">
            <a:spAutoFit/>
          </a:bodyPr>
          <a:lstStyle/>
          <a:p>
            <a:r>
              <a:rPr lang="en-US" sz="2400" b="1" dirty="0" smtClean="0">
                <a:solidFill>
                  <a:srgbClr val="00B050"/>
                </a:solidFill>
                <a:latin typeface="Arial Rounded MT Bold" pitchFamily="34" charset="0"/>
              </a:rPr>
              <a:t>Physical</a:t>
            </a:r>
            <a:r>
              <a:rPr lang="en-US" sz="2400" b="1" baseline="0" dirty="0" smtClean="0">
                <a:solidFill>
                  <a:srgbClr val="00B050"/>
                </a:solidFill>
                <a:latin typeface="Arial Rounded MT Bold" pitchFamily="34" charset="0"/>
              </a:rPr>
              <a:t> movement for tackling the disturbance</a:t>
            </a:r>
            <a:endParaRPr lang="en-US" sz="2400" b="1" dirty="0">
              <a:solidFill>
                <a:srgbClr val="00B050"/>
              </a:solidFill>
              <a:latin typeface="Arial Rounded MT Bold" pitchFamily="34" charset="0"/>
            </a:endParaRPr>
          </a:p>
        </p:txBody>
      </p:sp>
      <p:sp>
        <p:nvSpPr>
          <p:cNvPr id="7" name="Rectangle 6"/>
          <p:cNvSpPr/>
          <p:nvPr/>
        </p:nvSpPr>
        <p:spPr>
          <a:xfrm>
            <a:off x="1143000" y="2743201"/>
            <a:ext cx="3319114" cy="461665"/>
          </a:xfrm>
          <a:prstGeom prst="rect">
            <a:avLst/>
          </a:prstGeom>
        </p:spPr>
        <p:txBody>
          <a:bodyPr wrap="none">
            <a:spAutoFit/>
          </a:bodyPr>
          <a:lstStyle/>
          <a:p>
            <a:r>
              <a:rPr lang="en-US" sz="2400" b="1" dirty="0" smtClean="0">
                <a:solidFill>
                  <a:srgbClr val="00B050"/>
                </a:solidFill>
                <a:latin typeface="Arial Rounded MT Bold" pitchFamily="34" charset="0"/>
              </a:rPr>
              <a:t>State of High</a:t>
            </a:r>
            <a:r>
              <a:rPr lang="en-US" sz="2400" b="1" baseline="0" dirty="0" smtClean="0">
                <a:solidFill>
                  <a:srgbClr val="00B050"/>
                </a:solidFill>
                <a:latin typeface="Arial Rounded MT Bold" pitchFamily="34" charset="0"/>
              </a:rPr>
              <a:t> fatigue </a:t>
            </a:r>
            <a:endParaRPr lang="en-US" sz="2400" b="1" dirty="0">
              <a:solidFill>
                <a:srgbClr val="00B050"/>
              </a:solidFill>
              <a:latin typeface="Arial Rounded MT Bold" pitchFamily="34" charset="0"/>
            </a:endParaRPr>
          </a:p>
        </p:txBody>
      </p:sp>
      <p:sp>
        <p:nvSpPr>
          <p:cNvPr id="8" name="Rectangle 7"/>
          <p:cNvSpPr/>
          <p:nvPr/>
        </p:nvSpPr>
        <p:spPr>
          <a:xfrm>
            <a:off x="4419600" y="2895600"/>
            <a:ext cx="4342086" cy="369332"/>
          </a:xfrm>
          <a:prstGeom prst="rect">
            <a:avLst/>
          </a:prstGeom>
        </p:spPr>
        <p:txBody>
          <a:bodyPr wrap="none">
            <a:spAutoFit/>
          </a:bodyPr>
          <a:lstStyle/>
          <a:p>
            <a:r>
              <a:rPr lang="en-US" b="1" dirty="0" smtClean="0">
                <a:solidFill>
                  <a:srgbClr val="C00000"/>
                </a:solidFill>
              </a:rPr>
              <a:t>[Essential</a:t>
            </a:r>
            <a:r>
              <a:rPr lang="en-US" b="1" baseline="0" dirty="0" smtClean="0">
                <a:solidFill>
                  <a:srgbClr val="C00000"/>
                </a:solidFill>
              </a:rPr>
              <a:t> condition for starting adaptation]</a:t>
            </a:r>
            <a:endParaRPr lang="en-US" b="1" dirty="0">
              <a:solidFill>
                <a:srgbClr val="C00000"/>
              </a:solidFill>
            </a:endParaRPr>
          </a:p>
        </p:txBody>
      </p:sp>
      <p:sp>
        <p:nvSpPr>
          <p:cNvPr id="9" name="Rectangle 8"/>
          <p:cNvSpPr/>
          <p:nvPr/>
        </p:nvSpPr>
        <p:spPr>
          <a:xfrm>
            <a:off x="381001" y="3505201"/>
            <a:ext cx="5883175" cy="461665"/>
          </a:xfrm>
          <a:prstGeom prst="rect">
            <a:avLst/>
          </a:prstGeom>
        </p:spPr>
        <p:txBody>
          <a:bodyPr wrap="square">
            <a:spAutoFit/>
          </a:bodyPr>
          <a:lstStyle/>
          <a:p>
            <a:r>
              <a:rPr lang="en-US" sz="2400" b="1" dirty="0" smtClean="0">
                <a:solidFill>
                  <a:srgbClr val="00B050"/>
                </a:solidFill>
                <a:latin typeface="Arial Rounded MT Bold" pitchFamily="34" charset="0"/>
              </a:rPr>
              <a:t>Deteriorate</a:t>
            </a:r>
            <a:r>
              <a:rPr lang="en-US" sz="2400" b="1" baseline="0" dirty="0" smtClean="0">
                <a:solidFill>
                  <a:srgbClr val="00B050"/>
                </a:solidFill>
                <a:latin typeface="Arial Rounded MT Bold" pitchFamily="34" charset="0"/>
              </a:rPr>
              <a:t> the performance capacity</a:t>
            </a:r>
            <a:endParaRPr lang="en-US" sz="2400" b="1" dirty="0">
              <a:solidFill>
                <a:srgbClr val="00B050"/>
              </a:solidFill>
              <a:latin typeface="Arial Rounded MT Bold" pitchFamily="34" charset="0"/>
            </a:endParaRPr>
          </a:p>
        </p:txBody>
      </p:sp>
      <p:cxnSp>
        <p:nvCxnSpPr>
          <p:cNvPr id="11" name="Straight Arrow Connector 10"/>
          <p:cNvCxnSpPr/>
          <p:nvPr/>
        </p:nvCxnSpPr>
        <p:spPr>
          <a:xfrm rot="5400000">
            <a:off x="2820195" y="685007"/>
            <a:ext cx="609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7" name="Straight Arrow Connector 16"/>
          <p:cNvCxnSpPr/>
          <p:nvPr/>
        </p:nvCxnSpPr>
        <p:spPr>
          <a:xfrm rot="5400000">
            <a:off x="2858295" y="3390107"/>
            <a:ext cx="533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rot="5400000">
            <a:off x="2782095" y="1866107"/>
            <a:ext cx="533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rot="5400000">
            <a:off x="2705497" y="2628503"/>
            <a:ext cx="533400" cy="7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 name="Rectangle 24"/>
          <p:cNvSpPr/>
          <p:nvPr/>
        </p:nvSpPr>
        <p:spPr>
          <a:xfrm rot="19667807">
            <a:off x="1855" y="687093"/>
            <a:ext cx="1255344" cy="369332"/>
          </a:xfrm>
          <a:prstGeom prst="rect">
            <a:avLst/>
          </a:prstGeom>
        </p:spPr>
        <p:txBody>
          <a:bodyPr wrap="none">
            <a:spAutoFit/>
          </a:bodyPr>
          <a:lstStyle/>
          <a:p>
            <a:r>
              <a:rPr lang="en-US" b="1" dirty="0" smtClean="0">
                <a:solidFill>
                  <a:srgbClr val="C00000"/>
                </a:solidFill>
              </a:rPr>
              <a:t>Initial state</a:t>
            </a:r>
          </a:p>
        </p:txBody>
      </p:sp>
      <p:cxnSp>
        <p:nvCxnSpPr>
          <p:cNvPr id="27" name="Shape 26"/>
          <p:cNvCxnSpPr>
            <a:stCxn id="25" idx="2"/>
          </p:cNvCxnSpPr>
          <p:nvPr/>
        </p:nvCxnSpPr>
        <p:spPr>
          <a:xfrm rot="16200000" flipH="1">
            <a:off x="1075592" y="680365"/>
            <a:ext cx="238125" cy="933428"/>
          </a:xfrm>
          <a:prstGeom prst="curvedConnector2">
            <a:avLst/>
          </a:prstGeom>
          <a:ln>
            <a:tailEnd type="arrow"/>
          </a:ln>
        </p:spPr>
        <p:style>
          <a:lnRef idx="1">
            <a:schemeClr val="dk1"/>
          </a:lnRef>
          <a:fillRef idx="0">
            <a:schemeClr val="dk1"/>
          </a:fillRef>
          <a:effectRef idx="0">
            <a:schemeClr val="dk1"/>
          </a:effectRef>
          <a:fontRef idx="minor">
            <a:schemeClr val="tx1"/>
          </a:fontRef>
        </p:style>
      </p:cxnSp>
      <p:sp>
        <p:nvSpPr>
          <p:cNvPr id="26" name="Rectangle 25"/>
          <p:cNvSpPr/>
          <p:nvPr/>
        </p:nvSpPr>
        <p:spPr>
          <a:xfrm>
            <a:off x="3581401" y="4038600"/>
            <a:ext cx="1161857" cy="400110"/>
          </a:xfrm>
          <a:prstGeom prst="rect">
            <a:avLst/>
          </a:prstGeom>
        </p:spPr>
        <p:txBody>
          <a:bodyPr wrap="none">
            <a:spAutoFit/>
          </a:bodyPr>
          <a:lstStyle/>
          <a:p>
            <a:r>
              <a:rPr lang="en-US" sz="2000" b="1" dirty="0" smtClean="0">
                <a:solidFill>
                  <a:srgbClr val="CC3300"/>
                </a:solidFill>
              </a:rPr>
              <a:t>Recovery</a:t>
            </a:r>
            <a:endParaRPr lang="en-US" sz="2000" b="1" dirty="0">
              <a:solidFill>
                <a:srgbClr val="CC3300"/>
              </a:solidFill>
            </a:endParaRPr>
          </a:p>
        </p:txBody>
      </p:sp>
      <p:sp>
        <p:nvSpPr>
          <p:cNvPr id="28" name="Rectangle 27"/>
          <p:cNvSpPr/>
          <p:nvPr/>
        </p:nvSpPr>
        <p:spPr>
          <a:xfrm>
            <a:off x="685802" y="4343401"/>
            <a:ext cx="4696607" cy="461665"/>
          </a:xfrm>
          <a:prstGeom prst="rect">
            <a:avLst/>
          </a:prstGeom>
        </p:spPr>
        <p:txBody>
          <a:bodyPr wrap="none">
            <a:spAutoFit/>
          </a:bodyPr>
          <a:lstStyle/>
          <a:p>
            <a:r>
              <a:rPr lang="en-US" sz="2400" b="1" dirty="0" smtClean="0">
                <a:solidFill>
                  <a:srgbClr val="00B050"/>
                </a:solidFill>
                <a:latin typeface="Arial Rounded MT Bold" pitchFamily="34" charset="0"/>
              </a:rPr>
              <a:t>phase of super compensation </a:t>
            </a:r>
            <a:endParaRPr lang="en-US" sz="2400" b="1" dirty="0">
              <a:solidFill>
                <a:srgbClr val="00B050"/>
              </a:solidFill>
              <a:latin typeface="Arial Rounded MT Bold" pitchFamily="34" charset="0"/>
            </a:endParaRPr>
          </a:p>
        </p:txBody>
      </p:sp>
      <p:sp>
        <p:nvSpPr>
          <p:cNvPr id="29" name="Rectangle 28"/>
          <p:cNvSpPr/>
          <p:nvPr/>
        </p:nvSpPr>
        <p:spPr>
          <a:xfrm>
            <a:off x="2209801" y="5486401"/>
            <a:ext cx="1779141" cy="461665"/>
          </a:xfrm>
          <a:prstGeom prst="rect">
            <a:avLst/>
          </a:prstGeom>
          <a:ln w="38100">
            <a:solidFill>
              <a:schemeClr val="tx1"/>
            </a:solidFill>
          </a:ln>
        </p:spPr>
        <p:txBody>
          <a:bodyPr wrap="none">
            <a:spAutoFit/>
          </a:bodyPr>
          <a:lstStyle/>
          <a:p>
            <a:r>
              <a:rPr lang="en-US" sz="2400" b="1" dirty="0" smtClean="0">
                <a:solidFill>
                  <a:srgbClr val="FF3300"/>
                </a:solidFill>
                <a:latin typeface="Arial Rounded MT Bold" pitchFamily="34" charset="0"/>
              </a:rPr>
              <a:t>adaptation</a:t>
            </a:r>
            <a:endParaRPr lang="en-US" sz="2400" b="1" dirty="0">
              <a:solidFill>
                <a:srgbClr val="FF3300"/>
              </a:solidFill>
              <a:latin typeface="Arial Rounded MT Bold" pitchFamily="34" charset="0"/>
            </a:endParaRPr>
          </a:p>
        </p:txBody>
      </p:sp>
      <p:sp>
        <p:nvSpPr>
          <p:cNvPr id="30" name="Rectangle 29"/>
          <p:cNvSpPr/>
          <p:nvPr/>
        </p:nvSpPr>
        <p:spPr>
          <a:xfrm>
            <a:off x="3581400" y="4800601"/>
            <a:ext cx="4572000" cy="707886"/>
          </a:xfrm>
          <a:prstGeom prst="rect">
            <a:avLst/>
          </a:prstGeom>
        </p:spPr>
        <p:txBody>
          <a:bodyPr>
            <a:spAutoFit/>
          </a:bodyPr>
          <a:lstStyle/>
          <a:p>
            <a:r>
              <a:rPr lang="en-US" sz="2000" b="1" dirty="0" smtClean="0">
                <a:solidFill>
                  <a:srgbClr val="CC3300"/>
                </a:solidFill>
              </a:rPr>
              <a:t>Proportionate load and recovery</a:t>
            </a:r>
            <a:r>
              <a:rPr lang="en-US" sz="2000" dirty="0" smtClean="0"/>
              <a:t/>
            </a:r>
            <a:br>
              <a:rPr lang="en-US" sz="2000" dirty="0" smtClean="0"/>
            </a:br>
            <a:endParaRPr lang="en-US" sz="2000" dirty="0"/>
          </a:p>
        </p:txBody>
      </p:sp>
      <p:cxnSp>
        <p:nvCxnSpPr>
          <p:cNvPr id="32" name="Straight Arrow Connector 31"/>
          <p:cNvCxnSpPr/>
          <p:nvPr/>
        </p:nvCxnSpPr>
        <p:spPr>
          <a:xfrm rot="5400000">
            <a:off x="2552700" y="4229100"/>
            <a:ext cx="533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rot="5400000">
            <a:off x="2781300" y="5067300"/>
            <a:ext cx="686594" cy="7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990000"/>
                </a:solidFill>
                <a:latin typeface="Arial Rounded MT Bold" pitchFamily="34" charset="0"/>
              </a:rPr>
              <a:t>Fatigue</a:t>
            </a:r>
            <a:endParaRPr lang="en-US" dirty="0">
              <a:solidFill>
                <a:srgbClr val="990000"/>
              </a:solidFill>
              <a:latin typeface="Arial Rounded MT Bold" pitchFamily="34" charset="0"/>
            </a:endParaRPr>
          </a:p>
        </p:txBody>
      </p:sp>
      <p:sp>
        <p:nvSpPr>
          <p:cNvPr id="3" name="Rectangle 2"/>
          <p:cNvSpPr/>
          <p:nvPr/>
        </p:nvSpPr>
        <p:spPr>
          <a:xfrm>
            <a:off x="381000" y="2057401"/>
            <a:ext cx="8458200" cy="2246769"/>
          </a:xfrm>
          <a:prstGeom prst="rect">
            <a:avLst/>
          </a:prstGeom>
        </p:spPr>
        <p:txBody>
          <a:bodyPr wrap="square">
            <a:spAutoFit/>
          </a:bodyPr>
          <a:lstStyle/>
          <a:p>
            <a:r>
              <a:rPr lang="en-US" sz="2800" dirty="0" smtClean="0">
                <a:solidFill>
                  <a:srgbClr val="CC3300"/>
                </a:solidFill>
              </a:rPr>
              <a:t>Inability to maintain a given or</a:t>
            </a:r>
            <a:r>
              <a:rPr lang="en-US" sz="2800" baseline="0" dirty="0" smtClean="0">
                <a:solidFill>
                  <a:srgbClr val="CC3300"/>
                </a:solidFill>
              </a:rPr>
              <a:t> expected force or power output and is an inevitable feature of maximal exercise.</a:t>
            </a:r>
            <a:br>
              <a:rPr lang="en-US" sz="2800" baseline="0" dirty="0" smtClean="0">
                <a:solidFill>
                  <a:srgbClr val="CC3300"/>
                </a:solidFill>
              </a:rPr>
            </a:br>
            <a:r>
              <a:rPr lang="en-US" sz="2800" baseline="0" dirty="0" smtClean="0">
                <a:solidFill>
                  <a:srgbClr val="CC3300"/>
                </a:solidFill>
              </a:rPr>
              <a:t>Actually fatigue is a state of discomfort and decreased efficiency resulting from prolonged and excessive exertion. </a:t>
            </a:r>
            <a:endParaRPr lang="en-US" sz="2800" dirty="0">
              <a:solidFill>
                <a:srgbClr val="CC33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t>Energy supply and cause of fatigue in sprinting event</a:t>
            </a:r>
            <a:endParaRPr lang="en-US" dirty="0"/>
          </a:p>
        </p:txBody>
      </p:sp>
      <p:sp>
        <p:nvSpPr>
          <p:cNvPr id="5" name="Rectangle 4"/>
          <p:cNvSpPr/>
          <p:nvPr/>
        </p:nvSpPr>
        <p:spPr>
          <a:xfrm>
            <a:off x="685800" y="1143001"/>
            <a:ext cx="7467600" cy="1015663"/>
          </a:xfrm>
          <a:prstGeom prst="rect">
            <a:avLst/>
          </a:prstGeom>
        </p:spPr>
        <p:txBody>
          <a:bodyPr wrap="square">
            <a:spAutoFit/>
          </a:bodyPr>
          <a:lstStyle/>
          <a:p>
            <a:r>
              <a:rPr lang="en-US" sz="2000" dirty="0" smtClean="0"/>
              <a:t>The causes of fatigue in sprinting are</a:t>
            </a:r>
            <a:r>
              <a:rPr lang="en-US" sz="2000" baseline="0" dirty="0" smtClean="0"/>
              <a:t> multifactorial but the decline in phosphocreatine availability is the most important factor. </a:t>
            </a:r>
            <a:r>
              <a:rPr lang="en-US" sz="2000" baseline="0" dirty="0" err="1" smtClean="0"/>
              <a:t>AtP</a:t>
            </a:r>
            <a:r>
              <a:rPr lang="en-US" sz="2000" baseline="0" dirty="0" smtClean="0"/>
              <a:t>-Pc system is the source of energy supply in sprinting. </a:t>
            </a:r>
            <a:endParaRPr lang="en-US" sz="2000" dirty="0"/>
          </a:p>
        </p:txBody>
      </p:sp>
      <p:sp>
        <p:nvSpPr>
          <p:cNvPr id="6" name="Rectangle 5"/>
          <p:cNvSpPr/>
          <p:nvPr/>
        </p:nvSpPr>
        <p:spPr>
          <a:xfrm>
            <a:off x="1295400" y="2514600"/>
            <a:ext cx="6096000" cy="1200329"/>
          </a:xfrm>
          <a:prstGeom prst="rect">
            <a:avLst/>
          </a:prstGeom>
        </p:spPr>
        <p:txBody>
          <a:bodyPr wrap="square">
            <a:spAutoFit/>
          </a:bodyPr>
          <a:lstStyle/>
          <a:p>
            <a:r>
              <a:rPr lang="en-US" sz="2400" b="1" baseline="0" dirty="0" smtClean="0">
                <a:solidFill>
                  <a:srgbClr val="00B050"/>
                </a:solidFill>
              </a:rPr>
              <a:t>ATP</a:t>
            </a:r>
            <a:r>
              <a:rPr lang="en-US" sz="2400" b="1" baseline="0" dirty="0" smtClean="0">
                <a:solidFill>
                  <a:srgbClr val="0000FF"/>
                </a:solidFill>
              </a:rPr>
              <a:t>                                  ADP    + Pi +  energy</a:t>
            </a:r>
          </a:p>
          <a:p>
            <a:r>
              <a:rPr lang="en-US" sz="2400" b="1" baseline="0" dirty="0" smtClean="0">
                <a:solidFill>
                  <a:srgbClr val="0000FF"/>
                </a:solidFill>
              </a:rPr>
              <a:t/>
            </a:r>
            <a:br>
              <a:rPr lang="en-US" sz="2400" b="1" baseline="0" dirty="0" smtClean="0">
                <a:solidFill>
                  <a:srgbClr val="0000FF"/>
                </a:solidFill>
              </a:rPr>
            </a:br>
            <a:r>
              <a:rPr lang="en-US" sz="2400" b="1" baseline="0" dirty="0" smtClean="0">
                <a:solidFill>
                  <a:srgbClr val="7030A0"/>
                </a:solidFill>
              </a:rPr>
              <a:t>PC</a:t>
            </a:r>
            <a:r>
              <a:rPr lang="en-US" sz="2400" b="1" baseline="0" dirty="0" smtClean="0">
                <a:solidFill>
                  <a:srgbClr val="0000FF"/>
                </a:solidFill>
              </a:rPr>
              <a:t> </a:t>
            </a:r>
            <a:r>
              <a:rPr lang="en-US" sz="2400" b="1" dirty="0" smtClean="0">
                <a:solidFill>
                  <a:srgbClr val="0000FF"/>
                </a:solidFill>
              </a:rPr>
              <a:t>                                     </a:t>
            </a:r>
            <a:r>
              <a:rPr lang="en-US" sz="2400" b="1" baseline="0" dirty="0" smtClean="0">
                <a:solidFill>
                  <a:srgbClr val="0000FF"/>
                </a:solidFill>
              </a:rPr>
              <a:t>Pi       + C + energy</a:t>
            </a:r>
            <a:endParaRPr lang="en-US" sz="2400" b="1" dirty="0">
              <a:solidFill>
                <a:srgbClr val="0000FF"/>
              </a:solidFill>
            </a:endParaRPr>
          </a:p>
        </p:txBody>
      </p:sp>
      <p:sp>
        <p:nvSpPr>
          <p:cNvPr id="7" name="Rectangle 6"/>
          <p:cNvSpPr/>
          <p:nvPr/>
        </p:nvSpPr>
        <p:spPr>
          <a:xfrm>
            <a:off x="2209800" y="2362200"/>
            <a:ext cx="1543692" cy="369332"/>
          </a:xfrm>
          <a:prstGeom prst="rect">
            <a:avLst/>
          </a:prstGeom>
        </p:spPr>
        <p:txBody>
          <a:bodyPr wrap="none">
            <a:spAutoFit/>
          </a:bodyPr>
          <a:lstStyle/>
          <a:p>
            <a:r>
              <a:rPr lang="en-US" b="1" baseline="0" dirty="0" err="1" smtClean="0">
                <a:solidFill>
                  <a:srgbClr val="C00000"/>
                </a:solidFill>
              </a:rPr>
              <a:t>myosinATPase</a:t>
            </a:r>
            <a:endParaRPr lang="en-US" b="1" dirty="0">
              <a:solidFill>
                <a:srgbClr val="C00000"/>
              </a:solidFill>
            </a:endParaRPr>
          </a:p>
        </p:txBody>
      </p:sp>
      <p:cxnSp>
        <p:nvCxnSpPr>
          <p:cNvPr id="11" name="Straight Arrow Connector 10"/>
          <p:cNvCxnSpPr/>
          <p:nvPr/>
        </p:nvCxnSpPr>
        <p:spPr>
          <a:xfrm>
            <a:off x="1981200" y="2743200"/>
            <a:ext cx="2057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81200" y="35052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514602" y="3124200"/>
            <a:ext cx="795411" cy="369332"/>
          </a:xfrm>
          <a:prstGeom prst="rect">
            <a:avLst/>
          </a:prstGeom>
        </p:spPr>
        <p:txBody>
          <a:bodyPr wrap="none">
            <a:spAutoFit/>
          </a:bodyPr>
          <a:lstStyle/>
          <a:p>
            <a:r>
              <a:rPr lang="en-US" b="1" baseline="0" dirty="0" err="1" smtClean="0">
                <a:solidFill>
                  <a:srgbClr val="990000"/>
                </a:solidFill>
              </a:rPr>
              <a:t>kinase</a:t>
            </a:r>
            <a:endParaRPr lang="en-US" b="1" dirty="0">
              <a:solidFill>
                <a:srgbClr val="990000"/>
              </a:solidFill>
            </a:endParaRPr>
          </a:p>
        </p:txBody>
      </p:sp>
      <p:sp>
        <p:nvSpPr>
          <p:cNvPr id="15" name="Left Brace 14"/>
          <p:cNvSpPr/>
          <p:nvPr/>
        </p:nvSpPr>
        <p:spPr>
          <a:xfrm>
            <a:off x="914400" y="2667000"/>
            <a:ext cx="536448" cy="914400"/>
          </a:xfrm>
          <a:prstGeom prst="leftBrace">
            <a:avLst>
              <a:gd name="adj1" fmla="val 16495"/>
              <a:gd name="adj2" fmla="val 4838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Double Brace 30"/>
          <p:cNvSpPr/>
          <p:nvPr/>
        </p:nvSpPr>
        <p:spPr>
          <a:xfrm>
            <a:off x="4038600" y="2667000"/>
            <a:ext cx="914400" cy="914400"/>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3" name="Straight Arrow Connector 32"/>
          <p:cNvCxnSpPr/>
          <p:nvPr/>
        </p:nvCxnSpPr>
        <p:spPr>
          <a:xfrm rot="5400000">
            <a:off x="4153695" y="3847307"/>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4267995" y="3885407"/>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4114801" y="3886201"/>
            <a:ext cx="662361" cy="461665"/>
          </a:xfrm>
          <a:prstGeom prst="rect">
            <a:avLst/>
          </a:prstGeom>
        </p:spPr>
        <p:txBody>
          <a:bodyPr wrap="none">
            <a:spAutoFit/>
          </a:bodyPr>
          <a:lstStyle/>
          <a:p>
            <a:r>
              <a:rPr lang="en-US" sz="2400" b="1" baseline="0" dirty="0" smtClean="0">
                <a:solidFill>
                  <a:srgbClr val="00B050"/>
                </a:solidFill>
              </a:rPr>
              <a:t>ATP</a:t>
            </a:r>
            <a:endParaRPr lang="en-US" sz="2400" b="1" dirty="0">
              <a:solidFill>
                <a:srgbClr val="00B050"/>
              </a:solidFill>
            </a:endParaRPr>
          </a:p>
        </p:txBody>
      </p:sp>
      <p:sp>
        <p:nvSpPr>
          <p:cNvPr id="42" name="Rectangle 41"/>
          <p:cNvSpPr/>
          <p:nvPr/>
        </p:nvSpPr>
        <p:spPr>
          <a:xfrm rot="19513726">
            <a:off x="4725285" y="3805761"/>
            <a:ext cx="1169679" cy="369332"/>
          </a:xfrm>
          <a:prstGeom prst="rect">
            <a:avLst/>
          </a:prstGeom>
        </p:spPr>
        <p:txBody>
          <a:bodyPr wrap="none">
            <a:spAutoFit/>
          </a:bodyPr>
          <a:lstStyle/>
          <a:p>
            <a:r>
              <a:rPr lang="en-US" b="1" baseline="0" dirty="0" smtClean="0">
                <a:solidFill>
                  <a:srgbClr val="FF0000"/>
                </a:solidFill>
              </a:rPr>
              <a:t>rate is low</a:t>
            </a:r>
            <a:endParaRPr lang="en-US" b="1" dirty="0">
              <a:solidFill>
                <a:srgbClr val="FF0000"/>
              </a:solidFill>
            </a:endParaRPr>
          </a:p>
        </p:txBody>
      </p:sp>
      <p:sp>
        <p:nvSpPr>
          <p:cNvPr id="43" name="Rectangle 42"/>
          <p:cNvSpPr/>
          <p:nvPr/>
        </p:nvSpPr>
        <p:spPr>
          <a:xfrm rot="19832522">
            <a:off x="11241" y="2793430"/>
            <a:ext cx="1231043" cy="369332"/>
          </a:xfrm>
          <a:prstGeom prst="rect">
            <a:avLst/>
          </a:prstGeom>
        </p:spPr>
        <p:txBody>
          <a:bodyPr wrap="none">
            <a:spAutoFit/>
          </a:bodyPr>
          <a:lstStyle/>
          <a:p>
            <a:r>
              <a:rPr lang="en-US" b="1" baseline="0" dirty="0" smtClean="0">
                <a:solidFill>
                  <a:srgbClr val="CC3300"/>
                </a:solidFill>
              </a:rPr>
              <a:t>rate is high</a:t>
            </a:r>
            <a:endParaRPr lang="en-US" b="1" dirty="0">
              <a:solidFill>
                <a:srgbClr val="CC3300"/>
              </a:solidFill>
            </a:endParaRPr>
          </a:p>
        </p:txBody>
      </p:sp>
      <p:cxnSp>
        <p:nvCxnSpPr>
          <p:cNvPr id="45" name="Curved Connector 44"/>
          <p:cNvCxnSpPr/>
          <p:nvPr/>
        </p:nvCxnSpPr>
        <p:spPr>
          <a:xfrm>
            <a:off x="685800" y="3124200"/>
            <a:ext cx="533400" cy="1524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Curved Connector 46"/>
          <p:cNvCxnSpPr/>
          <p:nvPr/>
        </p:nvCxnSpPr>
        <p:spPr>
          <a:xfrm rot="10800000">
            <a:off x="4572000" y="3733800"/>
            <a:ext cx="609600" cy="2286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304800" y="4343401"/>
            <a:ext cx="8229600" cy="3693319"/>
          </a:xfrm>
          <a:prstGeom prst="rect">
            <a:avLst/>
          </a:prstGeom>
        </p:spPr>
        <p:txBody>
          <a:bodyPr wrap="square">
            <a:spAutoFit/>
          </a:bodyPr>
          <a:lstStyle/>
          <a:p>
            <a:pPr marL="342900" lvl="0" indent="-342900">
              <a:buFont typeface="Wingdings" pitchFamily="2" charset="2"/>
              <a:buChar char="§"/>
            </a:pPr>
            <a:r>
              <a:rPr lang="en-US" dirty="0" smtClean="0"/>
              <a:t>  Gradual</a:t>
            </a:r>
            <a:r>
              <a:rPr lang="en-US" baseline="0" dirty="0" smtClean="0"/>
              <a:t> decline in anaerobic ATP production on an increase in ADP </a:t>
            </a:r>
            <a:br>
              <a:rPr lang="en-US" baseline="0" dirty="0" smtClean="0"/>
            </a:br>
            <a:r>
              <a:rPr lang="en-US" baseline="0" dirty="0" smtClean="0"/>
              <a:t>  accumulation, caused by a depletion of PC and fall in the rate of ATP </a:t>
            </a:r>
            <a:r>
              <a:rPr lang="en-US" baseline="0" dirty="0" err="1" smtClean="0"/>
              <a:t>resynthesis</a:t>
            </a:r>
            <a:r>
              <a:rPr lang="en-US" baseline="0" dirty="0" smtClean="0"/>
              <a:t>.  </a:t>
            </a:r>
            <a:endParaRPr lang="en-US" dirty="0" smtClean="0"/>
          </a:p>
          <a:p>
            <a:pPr marL="342900" lvl="0" indent="-342900">
              <a:buFont typeface="Wingdings" pitchFamily="2" charset="2"/>
              <a:buChar char="§"/>
            </a:pPr>
            <a:endParaRPr lang="en-US" baseline="0" dirty="0" smtClean="0"/>
          </a:p>
          <a:p>
            <a:pPr marL="342900" lvl="0" indent="-342900">
              <a:buFont typeface="Wingdings" pitchFamily="2" charset="2"/>
              <a:buChar char="§"/>
            </a:pPr>
            <a:r>
              <a:rPr lang="en-US" baseline="0" dirty="0" smtClean="0"/>
              <a:t>  Hydrogen ion accumulation may contribute to the fatigue process.</a:t>
            </a:r>
            <a:br>
              <a:rPr lang="en-US" baseline="0" dirty="0" smtClean="0"/>
            </a:br>
            <a:endParaRPr lang="en-US" baseline="0" dirty="0" smtClean="0"/>
          </a:p>
          <a:p>
            <a:pPr marL="342900" lvl="0" indent="-342900">
              <a:buFont typeface="Wingdings" pitchFamily="2" charset="2"/>
              <a:buChar char="§"/>
            </a:pPr>
            <a:r>
              <a:rPr lang="en-US" baseline="0" dirty="0" smtClean="0"/>
              <a:t> High intensity exercise depends upon pH level. But the initial force generation </a:t>
            </a:r>
            <a:br>
              <a:rPr lang="en-US" baseline="0" dirty="0" smtClean="0"/>
            </a:br>
            <a:r>
              <a:rPr lang="en-US" baseline="0" dirty="0" smtClean="0"/>
              <a:t> during the first few seconds of activity is more related to PC availability but here </a:t>
            </a:r>
            <a:br>
              <a:rPr lang="en-US" baseline="0" dirty="0" smtClean="0"/>
            </a:br>
            <a:r>
              <a:rPr lang="en-US" baseline="0" dirty="0" smtClean="0"/>
              <a:t> the rate of PC (water soluble muscle protein) depletion is more … so the level of </a:t>
            </a:r>
            <a:br>
              <a:rPr lang="en-US" baseline="0" dirty="0" smtClean="0"/>
            </a:br>
            <a:r>
              <a:rPr lang="en-US" baseline="0" dirty="0" smtClean="0"/>
              <a:t> pH decrease and fatigue arise.</a:t>
            </a:r>
            <a:br>
              <a:rPr lang="en-US" baseline="0" dirty="0" smtClean="0"/>
            </a:br>
            <a:r>
              <a:rPr lang="en-US" baseline="0" dirty="0" smtClean="0"/>
              <a:t> </a:t>
            </a:r>
            <a:br>
              <a:rPr lang="en-US" baseline="0" dirty="0" smtClean="0"/>
            </a:br>
            <a:r>
              <a:rPr lang="en-US" baseline="0" dirty="0" smtClean="0"/>
              <a:t/>
            </a:r>
            <a:br>
              <a:rPr lang="en-US" baseline="0" dirty="0" smtClean="0"/>
            </a:br>
            <a:r>
              <a:rPr lang="en-US" baseline="0" dirty="0" smtClean="0"/>
              <a:t> </a:t>
            </a:r>
            <a:br>
              <a:rPr lang="en-US" baseline="0"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schemeClr>
                </a:solidFill>
                <a:latin typeface="Arial Rounded MT Bold" pitchFamily="34" charset="0"/>
              </a:rPr>
              <a:t>Recovery from Sprinting</a:t>
            </a:r>
            <a:br>
              <a:rPr lang="en-US" dirty="0" smtClean="0">
                <a:solidFill>
                  <a:schemeClr val="tx2">
                    <a:lumMod val="75000"/>
                  </a:schemeClr>
                </a:solidFill>
                <a:latin typeface="Arial Rounded MT Bold" pitchFamily="34" charset="0"/>
              </a:rPr>
            </a:br>
            <a:endParaRPr lang="en-US" dirty="0"/>
          </a:p>
        </p:txBody>
      </p:sp>
      <p:sp>
        <p:nvSpPr>
          <p:cNvPr id="4" name="Rectangle 3"/>
          <p:cNvSpPr/>
          <p:nvPr/>
        </p:nvSpPr>
        <p:spPr>
          <a:xfrm>
            <a:off x="609600" y="2057400"/>
            <a:ext cx="8001000" cy="1938992"/>
          </a:xfrm>
          <a:prstGeom prst="rect">
            <a:avLst/>
          </a:prstGeom>
        </p:spPr>
        <p:txBody>
          <a:bodyPr wrap="square">
            <a:spAutoFit/>
          </a:bodyPr>
          <a:lstStyle/>
          <a:p>
            <a:r>
              <a:rPr lang="en-US" sz="2400" dirty="0" smtClean="0">
                <a:solidFill>
                  <a:schemeClr val="accent6">
                    <a:lumMod val="50000"/>
                  </a:schemeClr>
                </a:solidFill>
              </a:rPr>
              <a:t>Recovery of the ATP and PC store occurs within a few minutes. But resynthesis depending on the type of exercise performed, duration and repetition. The resynthesis of PC during recovery from exercise depend on the cellular concentrations of ATP, Cr, O2, level of pH etc.</a:t>
            </a:r>
            <a:endParaRPr lang="en-US" sz="2400" dirty="0">
              <a:solidFill>
                <a:schemeClr val="accent6">
                  <a:lumMod val="50000"/>
                </a:schemeClr>
              </a:solidFill>
            </a:endParaRPr>
          </a:p>
        </p:txBody>
      </p:sp>
      <p:sp>
        <p:nvSpPr>
          <p:cNvPr id="5" name="Rectangle 4"/>
          <p:cNvSpPr/>
          <p:nvPr/>
        </p:nvSpPr>
        <p:spPr>
          <a:xfrm>
            <a:off x="685800" y="4114801"/>
            <a:ext cx="7620000" cy="1200329"/>
          </a:xfrm>
          <a:prstGeom prst="rect">
            <a:avLst/>
          </a:prstGeom>
        </p:spPr>
        <p:txBody>
          <a:bodyPr wrap="square">
            <a:spAutoFit/>
          </a:bodyPr>
          <a:lstStyle/>
          <a:p>
            <a:r>
              <a:rPr lang="en-US" sz="2400" dirty="0" smtClean="0">
                <a:solidFill>
                  <a:schemeClr val="accent6">
                    <a:lumMod val="50000"/>
                  </a:schemeClr>
                </a:solidFill>
              </a:rPr>
              <a:t>Sprinting even demands and depends upon more effectively on type II muscle </a:t>
            </a:r>
            <a:r>
              <a:rPr lang="en-US" sz="2400" dirty="0" err="1" smtClean="0">
                <a:solidFill>
                  <a:schemeClr val="accent6">
                    <a:lumMod val="50000"/>
                  </a:schemeClr>
                </a:solidFill>
              </a:rPr>
              <a:t>fibre</a:t>
            </a:r>
            <a:r>
              <a:rPr lang="en-US" sz="2400" dirty="0" smtClean="0">
                <a:solidFill>
                  <a:schemeClr val="accent6">
                    <a:lumMod val="50000"/>
                  </a:schemeClr>
                </a:solidFill>
              </a:rPr>
              <a:t>. But the rate of </a:t>
            </a:r>
            <a:r>
              <a:rPr lang="en-US" sz="2400" dirty="0" err="1" smtClean="0">
                <a:solidFill>
                  <a:schemeClr val="accent6">
                    <a:lumMod val="50000"/>
                  </a:schemeClr>
                </a:solidFill>
              </a:rPr>
              <a:t>phosphocriatinine</a:t>
            </a:r>
            <a:r>
              <a:rPr lang="en-US" sz="2400" dirty="0" smtClean="0">
                <a:solidFill>
                  <a:schemeClr val="accent6">
                    <a:lumMod val="50000"/>
                  </a:schemeClr>
                </a:solidFill>
              </a:rPr>
              <a:t> is lower in Type II </a:t>
            </a:r>
            <a:r>
              <a:rPr lang="en-US" sz="2400" dirty="0" err="1" smtClean="0">
                <a:solidFill>
                  <a:schemeClr val="accent6">
                    <a:lumMod val="50000"/>
                  </a:schemeClr>
                </a:solidFill>
              </a:rPr>
              <a:t>fibre</a:t>
            </a:r>
            <a:r>
              <a:rPr lang="en-US" sz="2400" dirty="0" smtClean="0">
                <a:solidFill>
                  <a:schemeClr val="accent6">
                    <a:lumMod val="50000"/>
                  </a:schemeClr>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3">
                    <a:lumMod val="75000"/>
                  </a:schemeClr>
                </a:solidFill>
                <a:latin typeface="Arial Rounded MT Bold" pitchFamily="34" charset="0"/>
              </a:rPr>
              <a:t>Nutrition for sprinting</a:t>
            </a:r>
            <a:endParaRPr lang="en-US" dirty="0">
              <a:solidFill>
                <a:schemeClr val="accent3">
                  <a:lumMod val="75000"/>
                </a:schemeClr>
              </a:solidFill>
              <a:latin typeface="Arial Rounded MT Bold" pitchFamily="34" charset="0"/>
            </a:endParaRPr>
          </a:p>
        </p:txBody>
      </p:sp>
      <p:sp>
        <p:nvSpPr>
          <p:cNvPr id="3" name="Rectangle 2"/>
          <p:cNvSpPr/>
          <p:nvPr/>
        </p:nvSpPr>
        <p:spPr>
          <a:xfrm>
            <a:off x="304800" y="1676401"/>
            <a:ext cx="8534400" cy="4154984"/>
          </a:xfrm>
          <a:prstGeom prst="rect">
            <a:avLst/>
          </a:prstGeom>
          <a:ln w="12700">
            <a:solidFill>
              <a:schemeClr val="tx1"/>
            </a:solidFill>
          </a:ln>
        </p:spPr>
        <p:txBody>
          <a:bodyPr wrap="square">
            <a:spAutoFit/>
          </a:bodyPr>
          <a:lstStyle/>
          <a:p>
            <a:pPr>
              <a:buFont typeface="Arial" pitchFamily="34" charset="0"/>
              <a:buChar char="•"/>
            </a:pPr>
            <a:r>
              <a:rPr lang="en-US" sz="2400" b="1" dirty="0" smtClean="0">
                <a:solidFill>
                  <a:schemeClr val="tx2">
                    <a:lumMod val="75000"/>
                  </a:schemeClr>
                </a:solidFill>
              </a:rPr>
              <a:t>High protein diet are common (for powerful muscle and generate more power)</a:t>
            </a:r>
            <a:br>
              <a:rPr lang="en-US" sz="2400" b="1" dirty="0" smtClean="0">
                <a:solidFill>
                  <a:schemeClr val="tx2">
                    <a:lumMod val="75000"/>
                  </a:schemeClr>
                </a:solidFill>
              </a:rPr>
            </a:br>
            <a:endParaRPr lang="en-US" sz="2400" b="1" dirty="0" smtClean="0">
              <a:solidFill>
                <a:schemeClr val="tx2">
                  <a:lumMod val="75000"/>
                </a:schemeClr>
              </a:solidFill>
            </a:endParaRPr>
          </a:p>
          <a:p>
            <a:pPr>
              <a:buFont typeface="Arial" pitchFamily="34" charset="0"/>
              <a:buChar char="•"/>
            </a:pPr>
            <a:r>
              <a:rPr lang="en-US" sz="2400" b="1" dirty="0" err="1" smtClean="0">
                <a:solidFill>
                  <a:schemeClr val="tx2">
                    <a:lumMod val="75000"/>
                  </a:schemeClr>
                </a:solidFill>
              </a:rPr>
              <a:t>Creatine</a:t>
            </a:r>
            <a:r>
              <a:rPr lang="en-US" sz="2400" b="1" dirty="0" smtClean="0">
                <a:solidFill>
                  <a:schemeClr val="tx2">
                    <a:lumMod val="75000"/>
                  </a:schemeClr>
                </a:solidFill>
              </a:rPr>
              <a:t> supplementation is also especially popular with sprinters</a:t>
            </a:r>
            <a:br>
              <a:rPr lang="en-US" sz="2400" b="1" dirty="0" smtClean="0">
                <a:solidFill>
                  <a:schemeClr val="tx2">
                    <a:lumMod val="75000"/>
                  </a:schemeClr>
                </a:solidFill>
              </a:rPr>
            </a:br>
            <a:endParaRPr lang="en-US" sz="2400" b="1" dirty="0" smtClean="0">
              <a:solidFill>
                <a:schemeClr val="tx2">
                  <a:lumMod val="75000"/>
                </a:schemeClr>
              </a:solidFill>
            </a:endParaRPr>
          </a:p>
          <a:p>
            <a:pPr>
              <a:buFont typeface="Arial" pitchFamily="34" charset="0"/>
              <a:buChar char="•"/>
            </a:pPr>
            <a:r>
              <a:rPr lang="en-US" sz="2400" b="1" dirty="0" smtClean="0">
                <a:solidFill>
                  <a:schemeClr val="tx2">
                    <a:lumMod val="75000"/>
                  </a:schemeClr>
                </a:solidFill>
              </a:rPr>
              <a:t>Performance in sprints is less affected by the pre exercise diet.</a:t>
            </a:r>
            <a:br>
              <a:rPr lang="en-US" sz="2400" b="1" dirty="0" smtClean="0">
                <a:solidFill>
                  <a:schemeClr val="tx2">
                    <a:lumMod val="75000"/>
                  </a:schemeClr>
                </a:solidFill>
              </a:rPr>
            </a:br>
            <a:endParaRPr lang="en-US" sz="2400" b="1" dirty="0" smtClean="0">
              <a:solidFill>
                <a:schemeClr val="tx2">
                  <a:lumMod val="75000"/>
                </a:schemeClr>
              </a:solidFill>
            </a:endParaRPr>
          </a:p>
          <a:p>
            <a:pPr>
              <a:buFont typeface="Arial" pitchFamily="34" charset="0"/>
              <a:buChar char="•"/>
            </a:pPr>
            <a:r>
              <a:rPr lang="en-US" sz="2400" b="1" dirty="0" smtClean="0">
                <a:solidFill>
                  <a:schemeClr val="tx2">
                    <a:lumMod val="75000"/>
                  </a:schemeClr>
                </a:solidFill>
              </a:rPr>
              <a:t>In training session also needed carbohydrate for muscle glycogen and protein for </a:t>
            </a:r>
            <a:r>
              <a:rPr lang="en-US" sz="2400" b="1" dirty="0" err="1" smtClean="0">
                <a:solidFill>
                  <a:schemeClr val="tx2">
                    <a:lumMod val="75000"/>
                  </a:schemeClr>
                </a:solidFill>
              </a:rPr>
              <a:t>creatine</a:t>
            </a:r>
            <a:r>
              <a:rPr lang="en-US" sz="2400" b="1" dirty="0" smtClean="0">
                <a:solidFill>
                  <a:schemeClr val="tx2">
                    <a:lumMod val="75000"/>
                  </a:schemeClr>
                </a:solidFill>
              </a:rPr>
              <a:t/>
            </a:r>
            <a:br>
              <a:rPr lang="en-US" sz="2400" b="1" dirty="0" smtClean="0">
                <a:solidFill>
                  <a:schemeClr val="tx2">
                    <a:lumMod val="75000"/>
                  </a:schemeClr>
                </a:solidFill>
              </a:rPr>
            </a:br>
            <a:endParaRPr lang="en-US" sz="24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latin typeface="Arial Rounded MT Bold" pitchFamily="34" charset="0"/>
              </a:rPr>
              <a:t>Adaptation for speed</a:t>
            </a:r>
            <a:endParaRPr lang="en-US" dirty="0">
              <a:solidFill>
                <a:schemeClr val="accent6">
                  <a:lumMod val="50000"/>
                </a:schemeClr>
              </a:solidFill>
              <a:latin typeface="Arial Rounded MT Bold" pitchFamily="34" charset="0"/>
            </a:endParaRPr>
          </a:p>
        </p:txBody>
      </p:sp>
      <p:sp>
        <p:nvSpPr>
          <p:cNvPr id="3" name="Rectangle 2"/>
          <p:cNvSpPr/>
          <p:nvPr/>
        </p:nvSpPr>
        <p:spPr>
          <a:xfrm>
            <a:off x="228600" y="2209802"/>
            <a:ext cx="8763000" cy="2585323"/>
          </a:xfrm>
          <a:prstGeom prst="rect">
            <a:avLst/>
          </a:prstGeom>
          <a:ln w="28575">
            <a:solidFill>
              <a:schemeClr val="accent1"/>
            </a:solidFill>
          </a:ln>
        </p:spPr>
        <p:txBody>
          <a:bodyPr wrap="square">
            <a:spAutoFit/>
          </a:bodyPr>
          <a:lstStyle/>
          <a:p>
            <a:pPr>
              <a:buFont typeface="Wingdings" pitchFamily="2" charset="2"/>
              <a:buChar char="§"/>
            </a:pPr>
            <a:r>
              <a:rPr lang="en-US" sz="2400" b="1" dirty="0" smtClean="0">
                <a:solidFill>
                  <a:schemeClr val="accent3">
                    <a:lumMod val="50000"/>
                  </a:schemeClr>
                </a:solidFill>
              </a:rPr>
              <a:t> increase muscle mass</a:t>
            </a:r>
          </a:p>
          <a:p>
            <a:pPr>
              <a:buFont typeface="Wingdings" pitchFamily="2" charset="2"/>
              <a:buChar char="§"/>
            </a:pPr>
            <a:r>
              <a:rPr lang="en-US" sz="2400" b="1" dirty="0" smtClean="0">
                <a:solidFill>
                  <a:schemeClr val="accent3">
                    <a:lumMod val="50000"/>
                  </a:schemeClr>
                </a:solidFill>
              </a:rPr>
              <a:t> increase power generating capacity due to greater muscle mass</a:t>
            </a:r>
          </a:p>
          <a:p>
            <a:pPr>
              <a:buFont typeface="Wingdings" pitchFamily="2" charset="2"/>
              <a:buChar char="§"/>
            </a:pPr>
            <a:r>
              <a:rPr lang="en-US" sz="2400" b="1" dirty="0" smtClean="0">
                <a:solidFill>
                  <a:schemeClr val="accent3">
                    <a:lumMod val="50000"/>
                  </a:schemeClr>
                </a:solidFill>
              </a:rPr>
              <a:t> muscle hypertrophy (type II)</a:t>
            </a:r>
          </a:p>
          <a:p>
            <a:pPr>
              <a:buFont typeface="Wingdings" pitchFamily="2" charset="2"/>
              <a:buChar char="§"/>
            </a:pPr>
            <a:r>
              <a:rPr lang="en-US" sz="2400" b="1" dirty="0" smtClean="0">
                <a:solidFill>
                  <a:schemeClr val="accent3">
                    <a:lumMod val="50000"/>
                  </a:schemeClr>
                </a:solidFill>
              </a:rPr>
              <a:t> no change in the concentration of ATP/ PC and other chemical composition</a:t>
            </a:r>
          </a:p>
          <a:p>
            <a:pPr>
              <a:buFont typeface="Wingdings" pitchFamily="2" charset="2"/>
              <a:buChar char="§"/>
            </a:pPr>
            <a:r>
              <a:rPr lang="en-US" sz="2400" b="1" dirty="0" smtClean="0">
                <a:solidFill>
                  <a:schemeClr val="accent3">
                    <a:lumMod val="50000"/>
                  </a:schemeClr>
                </a:solidFill>
              </a:rPr>
              <a:t> increase the ability of CNS</a:t>
            </a:r>
          </a:p>
          <a:p>
            <a:pPr>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685801"/>
            <a:ext cx="7772400" cy="59400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2400" b="1" dirty="0" smtClean="0">
                <a:solidFill>
                  <a:schemeClr val="accent6">
                    <a:lumMod val="50000"/>
                  </a:schemeClr>
                </a:solidFill>
              </a:rPr>
              <a:t>Muscle glycogen</a:t>
            </a:r>
            <a:br>
              <a:rPr lang="en-US" sz="2400" b="1" dirty="0" smtClean="0">
                <a:solidFill>
                  <a:schemeClr val="accent6">
                    <a:lumMod val="50000"/>
                  </a:schemeClr>
                </a:solidFill>
              </a:rPr>
            </a:br>
            <a:r>
              <a:rPr lang="en-US" sz="2400" b="1" dirty="0" smtClean="0">
                <a:solidFill>
                  <a:schemeClr val="accent6">
                    <a:lumMod val="50000"/>
                  </a:schemeClr>
                </a:solidFill>
              </a:rPr>
              <a:t/>
            </a:r>
            <a:br>
              <a:rPr lang="en-US" sz="2400" b="1" dirty="0" smtClean="0">
                <a:solidFill>
                  <a:schemeClr val="accent6">
                    <a:lumMod val="50000"/>
                  </a:schemeClr>
                </a:solidFill>
              </a:rPr>
            </a:br>
            <a:endParaRPr lang="en-US" sz="2400" b="1" dirty="0" smtClean="0">
              <a:solidFill>
                <a:schemeClr val="accent6">
                  <a:lumMod val="50000"/>
                </a:schemeClr>
              </a:solidFill>
            </a:endParaRPr>
          </a:p>
          <a:p>
            <a:pPr algn="ctr"/>
            <a:r>
              <a:rPr lang="en-US" sz="2400" b="1" dirty="0" smtClean="0">
                <a:solidFill>
                  <a:schemeClr val="accent6">
                    <a:lumMod val="50000"/>
                  </a:schemeClr>
                </a:solidFill>
              </a:rPr>
              <a:t>Glucose [C</a:t>
            </a:r>
            <a:r>
              <a:rPr lang="en-US" sz="2400" b="1" baseline="-25000" dirty="0" smtClean="0">
                <a:solidFill>
                  <a:schemeClr val="accent6">
                    <a:lumMod val="50000"/>
                  </a:schemeClr>
                </a:solidFill>
              </a:rPr>
              <a:t>6</a:t>
            </a:r>
            <a:r>
              <a:rPr lang="en-US" sz="2400" b="1" dirty="0" smtClean="0">
                <a:solidFill>
                  <a:schemeClr val="accent6">
                    <a:lumMod val="50000"/>
                  </a:schemeClr>
                </a:solidFill>
              </a:rPr>
              <a:t>H</a:t>
            </a:r>
            <a:r>
              <a:rPr lang="en-US" sz="2400" b="1" baseline="-25000" dirty="0" smtClean="0">
                <a:solidFill>
                  <a:schemeClr val="accent6">
                    <a:lumMod val="50000"/>
                  </a:schemeClr>
                </a:solidFill>
              </a:rPr>
              <a:t>12</a:t>
            </a:r>
            <a:r>
              <a:rPr lang="en-US" sz="2400" b="1" dirty="0" smtClean="0">
                <a:solidFill>
                  <a:schemeClr val="accent6">
                    <a:lumMod val="50000"/>
                  </a:schemeClr>
                </a:solidFill>
              </a:rPr>
              <a:t>O</a:t>
            </a:r>
            <a:r>
              <a:rPr lang="en-US" sz="2400" b="1" baseline="-25000" dirty="0" smtClean="0">
                <a:solidFill>
                  <a:schemeClr val="accent6">
                    <a:lumMod val="50000"/>
                  </a:schemeClr>
                </a:solidFill>
              </a:rPr>
              <a:t>6</a:t>
            </a:r>
            <a:r>
              <a:rPr lang="en-US" sz="2400" b="1" dirty="0" smtClean="0">
                <a:solidFill>
                  <a:schemeClr val="accent6">
                    <a:lumMod val="50000"/>
                  </a:schemeClr>
                </a:solidFill>
              </a:rPr>
              <a:t>]</a:t>
            </a:r>
            <a:br>
              <a:rPr lang="en-US" sz="2400" b="1" dirty="0" smtClean="0">
                <a:solidFill>
                  <a:schemeClr val="accent6">
                    <a:lumMod val="50000"/>
                  </a:schemeClr>
                </a:solidFill>
              </a:rPr>
            </a:br>
            <a:r>
              <a:rPr lang="en-US" sz="2400" b="1" dirty="0" smtClean="0">
                <a:solidFill>
                  <a:schemeClr val="accent6">
                    <a:lumMod val="50000"/>
                  </a:schemeClr>
                </a:solidFill>
              </a:rPr>
              <a:t/>
            </a:r>
            <a:br>
              <a:rPr lang="en-US" sz="2400" b="1" dirty="0" smtClean="0">
                <a:solidFill>
                  <a:schemeClr val="accent6">
                    <a:lumMod val="50000"/>
                  </a:schemeClr>
                </a:solidFill>
              </a:rPr>
            </a:br>
            <a:r>
              <a:rPr lang="en-US" sz="2400" b="1" dirty="0" smtClean="0">
                <a:solidFill>
                  <a:schemeClr val="accent6">
                    <a:lumMod val="50000"/>
                  </a:schemeClr>
                </a:solidFill>
              </a:rPr>
              <a:t>             </a:t>
            </a:r>
            <a:r>
              <a:rPr lang="en-US" sz="2000" b="1" dirty="0" smtClean="0">
                <a:solidFill>
                  <a:srgbClr val="269626"/>
                </a:solidFill>
              </a:rPr>
              <a:t>energy</a:t>
            </a:r>
            <a:r>
              <a:rPr lang="en-US" sz="2400" b="1" dirty="0" smtClean="0">
                <a:solidFill>
                  <a:schemeClr val="accent6">
                    <a:lumMod val="50000"/>
                  </a:schemeClr>
                </a:solidFill>
              </a:rPr>
              <a:t/>
            </a:r>
            <a:br>
              <a:rPr lang="en-US" sz="2400" b="1" dirty="0" smtClean="0">
                <a:solidFill>
                  <a:schemeClr val="accent6">
                    <a:lumMod val="50000"/>
                  </a:schemeClr>
                </a:solidFill>
              </a:rPr>
            </a:br>
            <a:r>
              <a:rPr lang="en-US" sz="2400" b="1" dirty="0" smtClean="0">
                <a:solidFill>
                  <a:schemeClr val="accent6">
                    <a:lumMod val="50000"/>
                  </a:schemeClr>
                </a:solidFill>
              </a:rPr>
              <a:t/>
            </a:r>
            <a:br>
              <a:rPr lang="en-US" sz="2400" b="1" dirty="0" smtClean="0">
                <a:solidFill>
                  <a:schemeClr val="accent6">
                    <a:lumMod val="50000"/>
                  </a:schemeClr>
                </a:solidFill>
              </a:rPr>
            </a:br>
            <a:r>
              <a:rPr lang="en-US" sz="2400" b="1" dirty="0" err="1" smtClean="0">
                <a:solidFill>
                  <a:schemeClr val="accent6">
                    <a:lumMod val="50000"/>
                  </a:schemeClr>
                </a:solidFill>
              </a:rPr>
              <a:t>Pyruvic</a:t>
            </a:r>
            <a:r>
              <a:rPr lang="en-US" sz="2400" b="1" dirty="0" smtClean="0">
                <a:solidFill>
                  <a:schemeClr val="accent6">
                    <a:lumMod val="50000"/>
                  </a:schemeClr>
                </a:solidFill>
              </a:rPr>
              <a:t> Acid [CH</a:t>
            </a:r>
            <a:r>
              <a:rPr lang="en-US" sz="2400" b="1" baseline="-25000" dirty="0" smtClean="0">
                <a:solidFill>
                  <a:schemeClr val="accent6">
                    <a:lumMod val="50000"/>
                  </a:schemeClr>
                </a:solidFill>
              </a:rPr>
              <a:t>3</a:t>
            </a:r>
            <a:r>
              <a:rPr lang="en-US" sz="2400" b="1" dirty="0" smtClean="0">
                <a:solidFill>
                  <a:schemeClr val="accent6">
                    <a:lumMod val="50000"/>
                  </a:schemeClr>
                </a:solidFill>
              </a:rPr>
              <a:t>-CO-COOH]</a:t>
            </a:r>
            <a:br>
              <a:rPr lang="en-US" sz="2400" b="1" dirty="0" smtClean="0">
                <a:solidFill>
                  <a:schemeClr val="accent6">
                    <a:lumMod val="50000"/>
                  </a:schemeClr>
                </a:solidFill>
              </a:rPr>
            </a:br>
            <a:r>
              <a:rPr lang="en-US" sz="2400" b="1" dirty="0" smtClean="0">
                <a:solidFill>
                  <a:schemeClr val="accent6">
                    <a:lumMod val="50000"/>
                  </a:schemeClr>
                </a:solidFill>
              </a:rPr>
              <a:t/>
            </a:r>
            <a:br>
              <a:rPr lang="en-US" sz="2400" b="1" dirty="0" smtClean="0">
                <a:solidFill>
                  <a:schemeClr val="accent6">
                    <a:lumMod val="50000"/>
                  </a:schemeClr>
                </a:solidFill>
              </a:rPr>
            </a:br>
            <a:r>
              <a:rPr lang="en-US" sz="2000" b="1" dirty="0" smtClean="0">
                <a:solidFill>
                  <a:srgbClr val="269626"/>
                </a:solidFill>
              </a:rPr>
              <a:t>                                  insufficient O</a:t>
            </a:r>
            <a:r>
              <a:rPr lang="en-US" sz="2000" b="1" baseline="-25000" dirty="0" smtClean="0">
                <a:solidFill>
                  <a:srgbClr val="269626"/>
                </a:solidFill>
              </a:rPr>
              <a:t>2</a:t>
            </a:r>
            <a:endParaRPr lang="en-US" sz="2400" b="1" baseline="-25000" dirty="0" smtClean="0">
              <a:solidFill>
                <a:srgbClr val="269626"/>
              </a:solidFill>
            </a:endParaRPr>
          </a:p>
          <a:p>
            <a:pPr algn="ctr"/>
            <a:endParaRPr lang="en-US" sz="2400" b="1" dirty="0" smtClean="0">
              <a:solidFill>
                <a:schemeClr val="accent6">
                  <a:lumMod val="50000"/>
                </a:schemeClr>
              </a:solidFill>
            </a:endParaRPr>
          </a:p>
          <a:p>
            <a:pPr algn="ctr"/>
            <a:r>
              <a:rPr lang="en-US" sz="2400" b="1" dirty="0" smtClean="0">
                <a:solidFill>
                  <a:schemeClr val="accent6">
                    <a:lumMod val="50000"/>
                  </a:schemeClr>
                </a:solidFill>
              </a:rPr>
              <a:t>Lactic Acid [CH</a:t>
            </a:r>
            <a:r>
              <a:rPr lang="en-US" sz="2400" b="1" baseline="-25000" dirty="0" smtClean="0">
                <a:solidFill>
                  <a:schemeClr val="accent6">
                    <a:lumMod val="50000"/>
                  </a:schemeClr>
                </a:solidFill>
              </a:rPr>
              <a:t>3</a:t>
            </a:r>
            <a:r>
              <a:rPr lang="en-US" sz="2400" b="1" dirty="0" smtClean="0">
                <a:solidFill>
                  <a:schemeClr val="accent6">
                    <a:lumMod val="50000"/>
                  </a:schemeClr>
                </a:solidFill>
              </a:rPr>
              <a:t>CH(OH)COOH]</a:t>
            </a:r>
          </a:p>
          <a:p>
            <a:pPr algn="ctr"/>
            <a:r>
              <a:rPr lang="en-US" sz="2400" b="1" dirty="0" smtClean="0">
                <a:solidFill>
                  <a:schemeClr val="accent6">
                    <a:lumMod val="50000"/>
                  </a:schemeClr>
                </a:solidFill>
              </a:rPr>
              <a:t/>
            </a:r>
            <a:br>
              <a:rPr lang="en-US" sz="2400" b="1" dirty="0" smtClean="0">
                <a:solidFill>
                  <a:schemeClr val="accent6">
                    <a:lumMod val="50000"/>
                  </a:schemeClr>
                </a:solidFill>
              </a:rPr>
            </a:br>
            <a:r>
              <a:rPr lang="en-US" sz="2400" b="1" dirty="0" smtClean="0">
                <a:solidFill>
                  <a:schemeClr val="accent6">
                    <a:lumMod val="50000"/>
                  </a:schemeClr>
                </a:solidFill>
              </a:rPr>
              <a:t/>
            </a:r>
            <a:br>
              <a:rPr lang="en-US" sz="2400" b="1" dirty="0" smtClean="0">
                <a:solidFill>
                  <a:schemeClr val="accent6">
                    <a:lumMod val="50000"/>
                  </a:schemeClr>
                </a:solidFill>
              </a:rPr>
            </a:br>
            <a:r>
              <a:rPr lang="en-US" sz="2400" b="1" dirty="0" smtClean="0">
                <a:solidFill>
                  <a:schemeClr val="accent6">
                    <a:lumMod val="50000"/>
                  </a:schemeClr>
                </a:solidFill>
              </a:rPr>
              <a:t/>
            </a:r>
            <a:br>
              <a:rPr lang="en-US" sz="2400" b="1" dirty="0" smtClean="0">
                <a:solidFill>
                  <a:schemeClr val="accent6">
                    <a:lumMod val="50000"/>
                  </a:schemeClr>
                </a:solidFill>
              </a:rPr>
            </a:br>
            <a:r>
              <a:rPr lang="en-US" sz="2400" b="1" dirty="0" smtClean="0">
                <a:solidFill>
                  <a:schemeClr val="tx2">
                    <a:lumMod val="75000"/>
                  </a:schemeClr>
                </a:solidFill>
              </a:rPr>
              <a:t>Again,   </a:t>
            </a:r>
            <a:r>
              <a:rPr lang="en-US" sz="2400" b="1" dirty="0" smtClean="0">
                <a:solidFill>
                  <a:schemeClr val="bg2">
                    <a:lumMod val="10000"/>
                  </a:schemeClr>
                </a:solidFill>
              </a:rPr>
              <a:t>energy + 3ADP + Pi</a:t>
            </a:r>
            <a:r>
              <a:rPr lang="en-US" sz="2400" b="1" dirty="0" smtClean="0">
                <a:solidFill>
                  <a:schemeClr val="tx2">
                    <a:lumMod val="75000"/>
                  </a:schemeClr>
                </a:solidFill>
              </a:rPr>
              <a:t>                              </a:t>
            </a:r>
            <a:r>
              <a:rPr lang="en-US" sz="2400" b="1" dirty="0" smtClean="0">
                <a:solidFill>
                  <a:srgbClr val="740000"/>
                </a:solidFill>
              </a:rPr>
              <a:t>3ATP</a:t>
            </a:r>
            <a:endParaRPr lang="en-US" b="1" dirty="0">
              <a:solidFill>
                <a:srgbClr val="740000"/>
              </a:solidFill>
            </a:endParaRPr>
          </a:p>
        </p:txBody>
      </p:sp>
      <p:sp>
        <p:nvSpPr>
          <p:cNvPr id="4" name="Title 3"/>
          <p:cNvSpPr>
            <a:spLocks noGrp="1"/>
          </p:cNvSpPr>
          <p:nvPr>
            <p:ph type="title"/>
          </p:nvPr>
        </p:nvSpPr>
        <p:spPr>
          <a:xfrm>
            <a:off x="0" y="0"/>
            <a:ext cx="9144000" cy="685800"/>
          </a:xfrm>
        </p:spPr>
        <p:txBody>
          <a:bodyPr>
            <a:noAutofit/>
          </a:bodyPr>
          <a:lstStyle/>
          <a:p>
            <a:r>
              <a:rPr lang="en-US" sz="3600" dirty="0" smtClean="0">
                <a:latin typeface="Arial Rounded MT Bold" pitchFamily="34" charset="0"/>
              </a:rPr>
              <a:t>Energy supply in middle intensive event</a:t>
            </a:r>
            <a:endParaRPr lang="en-US" sz="3600" dirty="0"/>
          </a:p>
        </p:txBody>
      </p:sp>
      <p:cxnSp>
        <p:nvCxnSpPr>
          <p:cNvPr id="6" name="Straight Arrow Connector 5"/>
          <p:cNvCxnSpPr/>
          <p:nvPr/>
        </p:nvCxnSpPr>
        <p:spPr>
          <a:xfrm>
            <a:off x="4953000" y="6324600"/>
            <a:ext cx="19812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 name="Straight Arrow Connector 6"/>
          <p:cNvCxnSpPr/>
          <p:nvPr/>
        </p:nvCxnSpPr>
        <p:spPr>
          <a:xfrm rot="5400000">
            <a:off x="4115595" y="1523207"/>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rot="5400000">
            <a:off x="3810795" y="2742407"/>
            <a:ext cx="10668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rot="5400000">
            <a:off x="3848895" y="4228307"/>
            <a:ext cx="990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TotalTime>
  <Words>1454</Words>
  <Application>Microsoft Office PowerPoint</Application>
  <PresentationFormat>On-screen Show (4:3)</PresentationFormat>
  <Paragraphs>246</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LOAD RECOVERY &amp; ADAPTATION –  A SCIENTIFIC APPROACH</vt:lpstr>
      <vt:lpstr>Load</vt:lpstr>
      <vt:lpstr>Slide 3</vt:lpstr>
      <vt:lpstr>Fatigue</vt:lpstr>
      <vt:lpstr>Energy supply and cause of fatigue in sprinting event</vt:lpstr>
      <vt:lpstr>Recovery from Sprinting </vt:lpstr>
      <vt:lpstr>Nutrition for sprinting</vt:lpstr>
      <vt:lpstr>Adaptation for speed</vt:lpstr>
      <vt:lpstr>Energy supply in middle intensive event</vt:lpstr>
      <vt:lpstr>cause of fatigue in middle intensive event</vt:lpstr>
      <vt:lpstr>Recovery from fatigue for middle intensive event</vt:lpstr>
      <vt:lpstr>Nutrition for middle intensive event</vt:lpstr>
      <vt:lpstr>Adaptation from middle intensity events</vt:lpstr>
      <vt:lpstr>Energy supply in endurance event</vt:lpstr>
      <vt:lpstr>Energy metabolism in endurance event</vt:lpstr>
      <vt:lpstr>Source of in endurance event</vt:lpstr>
      <vt:lpstr>Nutritional effect on endurance event</vt:lpstr>
      <vt:lpstr>Adaptation from endurance event</vt:lpstr>
      <vt:lpstr>Metabolism and duration of activity</vt:lpstr>
      <vt:lpstr>adaptation</vt:lpstr>
      <vt:lpstr>Load and its compensation</vt:lpstr>
      <vt:lpstr>Conditions of adaptation</vt:lpstr>
      <vt:lpstr>work and recovery </vt:lpstr>
      <vt:lpstr>Intensity and volume of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RECOVERY &amp; ADAPTATION</dc:title>
  <dc:creator>MADAM</dc:creator>
  <cp:lastModifiedBy>Admin</cp:lastModifiedBy>
  <cp:revision>108</cp:revision>
  <dcterms:created xsi:type="dcterms:W3CDTF">2013-07-21T09:02:34Z</dcterms:created>
  <dcterms:modified xsi:type="dcterms:W3CDTF">2016-08-18T07:23:05Z</dcterms:modified>
</cp:coreProperties>
</file>