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30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306" r:id="rId19"/>
    <p:sldId id="307" r:id="rId20"/>
    <p:sldId id="30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12" r:id="rId46"/>
    <p:sldId id="300" r:id="rId47"/>
    <p:sldId id="309" r:id="rId48"/>
    <p:sldId id="310" r:id="rId49"/>
    <p:sldId id="311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7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72AA4-3A71-4F9A-B85E-5F77F0DEDFE0}" type="datetimeFigureOut">
              <a:rPr lang="en-US" smtClean="0"/>
              <a:pPr/>
              <a:t>8/22/2016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AA6B6-1EA1-4838-B6AB-45458447C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F4367-DC57-43D4-82FA-E6D4A59DE40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447" tIns="44723" rIns="89447" bIns="447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9B1D09-68D5-4229-8E2B-C3448CEBA19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47" tIns="44723" rIns="89447" bIns="44723" anchor="b"/>
          <a:lstStyle/>
          <a:p>
            <a:pPr algn="r" defTabSz="893763" eaLnBrk="1" hangingPunct="1"/>
            <a:fld id="{7DBDE5DC-E418-496B-BDF3-A57C3803A1E3}" type="slidenum">
              <a:rPr lang="en-US" sz="1200">
                <a:latin typeface="Times New Roman" pitchFamily="18" charset="0"/>
              </a:rPr>
              <a:pPr algn="r" defTabSz="893763"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447" tIns="44723" rIns="89447" bIns="447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Should be a routine part of well child care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25614-6394-4762-BC33-4B0A014E89E4}" type="slidenum">
              <a:rPr lang="en-US"/>
              <a:pPr/>
              <a:t>45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8A840-865E-4D96-B797-A959E035D90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821ACCC-25ED-4DC2-B62D-51BA13953202}" type="slidenum">
              <a:rPr lang="en-US" sz="1200">
                <a:latin typeface="Times New Roman" pitchFamily="18" charset="0"/>
              </a:rPr>
              <a:pPr algn="r"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Moderate to vigorous physical activity on a daily basis is consistent with desired health and behavioral outcomes.  METs (metabolic equivalents for specific activities on the basis of the ratio of activity to resting energy expenditure). </a:t>
            </a:r>
            <a:endParaRPr lang="en-US" baseline="3000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Because exercise energy expenditure per unit of body mass is higher in children and adolescents than in adults, these MET values have limitations.  Moderate-to-vigorous activities require about 5 to 8 METs, and such intensity is needed to derive most health benefits. </a:t>
            </a:r>
            <a:r>
              <a:rPr lang="en-US" b="1" smtClean="0">
                <a:solidFill>
                  <a:srgbClr val="FFFFFF"/>
                </a:solidFill>
                <a:cs typeface="Arial" pitchFamily="34" charset="0"/>
              </a:rPr>
              <a:t>A person who is active at a </a:t>
            </a:r>
            <a:r>
              <a:rPr lang="en-US" b="1" i="1" smtClean="0">
                <a:solidFill>
                  <a:srgbClr val="FFFFFF"/>
                </a:solidFill>
                <a:cs typeface="Arial" pitchFamily="34" charset="0"/>
              </a:rPr>
              <a:t>light</a:t>
            </a:r>
            <a:r>
              <a:rPr lang="en-US" b="1" smtClean="0">
                <a:solidFill>
                  <a:srgbClr val="FFFFFF"/>
                </a:solidFill>
                <a:cs typeface="Arial" pitchFamily="34" charset="0"/>
              </a:rPr>
              <a:t> intensity level should be able to sing while doing the activity. One who is active at a </a:t>
            </a:r>
            <a:r>
              <a:rPr lang="en-US" b="1" i="1" smtClean="0">
                <a:solidFill>
                  <a:srgbClr val="FFFFFF"/>
                </a:solidFill>
                <a:cs typeface="Arial" pitchFamily="34" charset="0"/>
              </a:rPr>
              <a:t>moderate</a:t>
            </a:r>
            <a:r>
              <a:rPr lang="en-US" b="1" smtClean="0">
                <a:solidFill>
                  <a:srgbClr val="FFFFFF"/>
                </a:solidFill>
                <a:cs typeface="Arial" pitchFamily="34" charset="0"/>
              </a:rPr>
              <a:t> intensity level should be able to carry on a conversation comfortably while engaging in the activity. If a person becomes winded or too out of breath to carry on a conversation, the activity can be considered </a:t>
            </a:r>
            <a:r>
              <a:rPr lang="en-US" b="1" i="1" smtClean="0">
                <a:solidFill>
                  <a:srgbClr val="FFFFFF"/>
                </a:solidFill>
                <a:cs typeface="Arial" pitchFamily="34" charset="0"/>
              </a:rPr>
              <a:t>vigorous</a:t>
            </a:r>
            <a:r>
              <a:rPr lang="en-US" b="1" smtClean="0">
                <a:solidFill>
                  <a:srgbClr val="FFFFFF"/>
                </a:solidFill>
                <a:cs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5231-B7A8-4FDE-8211-7C15A4F31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7B67-FD01-415D-8DA0-AC04D96066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6248400"/>
          </a:xfrm>
        </p:spPr>
        <p:txBody>
          <a:bodyPr>
            <a:normAutofit/>
          </a:bodyPr>
          <a:lstStyle/>
          <a:p>
            <a:r>
              <a:rPr lang="en-IN" sz="5300" b="1" dirty="0" smtClean="0">
                <a:latin typeface="Times New Roman" pitchFamily="18" charset="0"/>
                <a:cs typeface="Times New Roman" pitchFamily="18" charset="0"/>
              </a:rPr>
              <a:t>Exercise therapy</a:t>
            </a:r>
            <a:br>
              <a:rPr lang="en-IN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Dr. Kishore Mukhopadhyay</a:t>
            </a:r>
            <a:r>
              <a:rPr lang="en-IN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b="1" dirty="0" smtClean="0">
                <a:solidFill>
                  <a:srgbClr val="FFFF00"/>
                </a:solidFill>
              </a:rPr>
              <a:t>Assistant Professor, </a:t>
            </a:r>
            <a:br>
              <a:rPr lang="en-IN" sz="3200" b="1" dirty="0" smtClean="0">
                <a:solidFill>
                  <a:srgbClr val="FFFF00"/>
                </a:solidFill>
              </a:rPr>
            </a:br>
            <a:r>
              <a:rPr lang="en-IN" sz="3200" b="1" dirty="0" smtClean="0">
                <a:solidFill>
                  <a:srgbClr val="FFFF00"/>
                </a:solidFill>
              </a:rPr>
              <a:t>Department of Physical Education,</a:t>
            </a:r>
            <a:br>
              <a:rPr lang="en-IN" sz="3200" b="1" dirty="0" smtClean="0">
                <a:solidFill>
                  <a:srgbClr val="FFFF00"/>
                </a:solidFill>
              </a:rPr>
            </a:br>
            <a:r>
              <a:rPr lang="en-IN" sz="3200" b="1" dirty="0" smtClean="0">
                <a:solidFill>
                  <a:srgbClr val="FFFF00"/>
                </a:solidFill>
              </a:rPr>
              <a:t>Union Christian Training College, </a:t>
            </a:r>
            <a:br>
              <a:rPr lang="en-IN" sz="3200" b="1" dirty="0" smtClean="0">
                <a:solidFill>
                  <a:srgbClr val="FFFF00"/>
                </a:solidFill>
              </a:rPr>
            </a:br>
            <a:r>
              <a:rPr lang="en-IN" sz="3200" b="1" dirty="0" smtClean="0">
                <a:solidFill>
                  <a:srgbClr val="FFFF00"/>
                </a:solidFill>
              </a:rPr>
              <a:t>Berhampore, Murshidabad, W.B.</a:t>
            </a:r>
            <a:r>
              <a:rPr lang="en-IN" sz="3200" dirty="0" smtClean="0">
                <a:solidFill>
                  <a:srgbClr val="FFFF00"/>
                </a:solidFill>
              </a:rPr>
              <a:t/>
            </a:r>
            <a:br>
              <a:rPr lang="en-IN" sz="3200" dirty="0" smtClean="0">
                <a:solidFill>
                  <a:srgbClr val="FFFF00"/>
                </a:solidFill>
              </a:rPr>
            </a:br>
            <a:r>
              <a:rPr lang="en-IN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100" dirty="0" smtClean="0">
                <a:latin typeface="Times New Roman" pitchFamily="18" charset="0"/>
                <a:cs typeface="Times New Roman" pitchFamily="18" charset="0"/>
              </a:rPr>
            </a:br>
            <a:endParaRPr lang="en-IN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sdlhmqqf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64175" y="3581400"/>
            <a:ext cx="2444750" cy="2819400"/>
          </a:xfrm>
          <a:noFill/>
          <a:ln/>
        </p:spPr>
      </p:pic>
      <p:pic>
        <p:nvPicPr>
          <p:cNvPr id="5" name="Content Placeholder 4" descr="ogvzhxza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609600"/>
            <a:ext cx="3276600" cy="5105400"/>
          </a:xfrm>
          <a:noFill/>
          <a:ln/>
        </p:spPr>
      </p:pic>
      <p:pic>
        <p:nvPicPr>
          <p:cNvPr id="6" name="Picture 4" descr="sdlhmqqf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64174" y="3505200"/>
            <a:ext cx="3339171" cy="3124200"/>
          </a:xfrm>
          <a:noFill/>
          <a:ln/>
        </p:spPr>
      </p:pic>
      <p:pic>
        <p:nvPicPr>
          <p:cNvPr id="9" name="Picture 4" descr="ogvzhxza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399" y="3352800"/>
            <a:ext cx="2057401" cy="3276600"/>
          </a:xfrm>
          <a:noFill/>
          <a:ln/>
        </p:spPr>
      </p:pic>
      <p:pic>
        <p:nvPicPr>
          <p:cNvPr id="12" name="Picture 2" descr="C:\Users\STAFF\Desktop\k_mukhopadh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371600"/>
            <a:ext cx="2209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Acute Effects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Start of exercise: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	increase heart 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	increase cardiac output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	Increase in blood pressure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	increase in venous return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	increase in </a:t>
            </a:r>
            <a:r>
              <a:rPr lang="en-US" dirty="0" err="1" smtClean="0">
                <a:solidFill>
                  <a:srgbClr val="FFFF00"/>
                </a:solidFill>
              </a:rPr>
              <a:t>arterio</a:t>
            </a:r>
            <a:r>
              <a:rPr lang="en-US" dirty="0" smtClean="0">
                <a:solidFill>
                  <a:srgbClr val="FFFF00"/>
                </a:solidFill>
              </a:rPr>
              <a:t>- venous O2       			difference</a:t>
            </a:r>
          </a:p>
        </p:txBody>
      </p:sp>
      <p:pic>
        <p:nvPicPr>
          <p:cNvPr id="4" name="Picture 5" descr="d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L -0.625 -1.15607E-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Systemic effects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 isotonic exercises 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decrease peripheral vascular resistance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increase in muscle blood flow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 isometric exercises 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Decrease in local blood flow to the contracting muscles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Increased blood pressure</a:t>
            </a:r>
          </a:p>
        </p:txBody>
      </p:sp>
      <p:pic>
        <p:nvPicPr>
          <p:cNvPr id="4" name="Picture 3" descr="olympic-games-statue-discu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572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Systemic effects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As exercise continues at constant rate: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Steady State:  heart rate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                              Blood pressure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			   Cardiac output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At the end of exercise: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Initial rapid drop in heart rate then slower return to normal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Decrease in blood pressure sudden if exercise is stopped abruptly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8609" name="Object 5"/>
          <p:cNvGraphicFramePr>
            <a:graphicFrameLocks noChangeAspect="1"/>
          </p:cNvGraphicFramePr>
          <p:nvPr/>
        </p:nvGraphicFramePr>
        <p:xfrm>
          <a:off x="6400800" y="1295400"/>
          <a:ext cx="2743200" cy="2695575"/>
        </p:xfrm>
        <a:graphic>
          <a:graphicData uri="http://schemas.openxmlformats.org/presentationml/2006/ole">
            <p:oleObj spid="_x0000_s68609" name="Clip" r:id="rId3" imgW="1281600" imgH="1258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Systemic effects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respiratory effects: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Respiratory rate increases: 5 – 6 times in maximal exercise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Tidal volume increases: 5 – 7 times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Hormonal effects: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Decrease insulin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Increase glycogen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Increased catecholamine, in intense exercises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Increase in growth, </a:t>
            </a:r>
            <a:r>
              <a:rPr lang="en-US" sz="2400" dirty="0" err="1" smtClean="0">
                <a:solidFill>
                  <a:srgbClr val="FFFF00"/>
                </a:solidFill>
              </a:rPr>
              <a:t>adrenocorticotrophic</a:t>
            </a:r>
            <a:r>
              <a:rPr lang="en-US" sz="2400" dirty="0" smtClean="0">
                <a:solidFill>
                  <a:srgbClr val="FFFF00"/>
                </a:solidFill>
              </a:rPr>
              <a:t>, TSH, adrenal and androgens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Systemic effects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Arm exercises vs. leg exercises: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Higher systolic and diastolic blood pressure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Higher heart rate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Higher oxygen uptake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Exercise should use workload 40 – 60 % lower than those used for LE in order to obtain systemic effects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Local effects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 the muscles being exerted: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Increased oxygen extraction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Increased oxygen consumption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Increased carbon dioxide production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vasodilatation</a:t>
            </a:r>
          </a:p>
        </p:txBody>
      </p:sp>
      <p:pic>
        <p:nvPicPr>
          <p:cNvPr id="4" name="Picture 5" descr="d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9624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L -0.625 -1.15607E-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Local effects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During isometric contraction: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Complete occlusion of blood flow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70% of maximal voluntary contraction level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Depletion of energy substrates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During isotonic exercise: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Slow twitch fibers first to lose glycogen then followed by the fast twitch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Parameters of exercise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Mode of exercise: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Aerobic vs. anaerobic exercise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Intensity of exercise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Duration of exercise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Frequency of exercise</a:t>
            </a:r>
          </a:p>
        </p:txBody>
      </p:sp>
      <p:pic>
        <p:nvPicPr>
          <p:cNvPr id="4" name="Picture 3" descr="j02836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81400"/>
            <a:ext cx="186372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ay-6-morning-workout-d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828800"/>
            <a:ext cx="42767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58875"/>
          </a:xfrm>
        </p:spPr>
        <p:txBody>
          <a:bodyPr/>
          <a:lstStyle/>
          <a:p>
            <a:pPr eaLnBrk="1" hangingPunct="1"/>
            <a:r>
              <a:rPr lang="en-US" altLang="en-US" sz="2500" smtClean="0">
                <a:solidFill>
                  <a:srgbClr val="7F98CC"/>
                </a:solidFill>
              </a:rPr>
              <a:t>Overview</a:t>
            </a:r>
            <a:r>
              <a:rPr lang="en-US" altLang="en-US" sz="2500" smtClean="0">
                <a:solidFill>
                  <a:srgbClr val="969696"/>
                </a:solidFill>
              </a:rPr>
              <a:t/>
            </a:r>
            <a:br>
              <a:rPr lang="en-US" altLang="en-US" sz="2500" smtClean="0">
                <a:solidFill>
                  <a:srgbClr val="969696"/>
                </a:solidFill>
              </a:rPr>
            </a:br>
            <a:r>
              <a:rPr lang="en-US" altLang="en-US" sz="2500" smtClean="0">
                <a:solidFill>
                  <a:srgbClr val="969696"/>
                </a:solidFill>
              </a:rPr>
              <a:t> </a:t>
            </a:r>
            <a:r>
              <a:rPr lang="en-US" altLang="en-US" sz="3800" smtClean="0"/>
              <a:t> </a:t>
            </a:r>
            <a:r>
              <a:rPr lang="en-US" altLang="en-US" sz="3800" b="1" smtClean="0"/>
              <a:t>Shifting the Paradigm: </a:t>
            </a:r>
            <a:endParaRPr lang="en-US" sz="4300" b="1" smtClean="0">
              <a:solidFill>
                <a:schemeClr val="bg1"/>
              </a:solidFill>
            </a:endParaRP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5867400"/>
            <a:ext cx="3810000" cy="5334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600" b="1" smtClean="0">
                <a:solidFill>
                  <a:srgbClr val="FFFF00"/>
                </a:solidFill>
              </a:rPr>
              <a:t>Exercise = Training</a:t>
            </a:r>
            <a:endParaRPr lang="en-US" sz="2400" b="1" smtClean="0">
              <a:solidFill>
                <a:srgbClr val="FFFF00"/>
              </a:solidFill>
            </a:endParaRPr>
          </a:p>
        </p:txBody>
      </p:sp>
      <p:graphicFrame>
        <p:nvGraphicFramePr>
          <p:cNvPr id="477189" name="Object 2"/>
          <p:cNvGraphicFramePr>
            <a:graphicFrameLocks noChangeAspect="1"/>
          </p:cNvGraphicFramePr>
          <p:nvPr/>
        </p:nvGraphicFramePr>
        <p:xfrm>
          <a:off x="5181600" y="1828800"/>
          <a:ext cx="3429000" cy="4114800"/>
        </p:xfrm>
        <a:graphic>
          <a:graphicData uri="http://schemas.openxmlformats.org/presentationml/2006/ole">
            <p:oleObj spid="_x0000_s62466" name="Clip" r:id="rId6" imgW="2828571" imgH="4285714" progId="">
              <p:embed/>
            </p:oleObj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1828800"/>
            <a:ext cx="3171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6800" y="1143000"/>
            <a:ext cx="2274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096000" y="1143000"/>
            <a:ext cx="2020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rgbClr val="FF0000"/>
                </a:solidFill>
              </a:rPr>
              <a:t>Activity</a:t>
            </a:r>
          </a:p>
        </p:txBody>
      </p:sp>
      <p:pic>
        <p:nvPicPr>
          <p:cNvPr id="2060" name="Picture 12" descr="lat pu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1600200"/>
            <a:ext cx="3248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48200" y="6019800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Times"/>
              <a:buNone/>
            </a:pPr>
            <a:r>
              <a:rPr lang="en-US" sz="2600" b="1">
                <a:solidFill>
                  <a:srgbClr val="FFFF00"/>
                </a:solidFill>
              </a:rPr>
              <a:t>Activity = Play, Fun, Functional Fitness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035" name="Rectangle 3"/>
          <p:cNvSpPr>
            <a:spLocks noChangeArrowheads="1"/>
          </p:cNvSpPr>
          <p:nvPr/>
        </p:nvSpPr>
        <p:spPr bwMode="auto">
          <a:xfrm>
            <a:off x="990600" y="6542088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3657600" y="1295400"/>
            <a:ext cx="2286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/>
      <p:bldP spid="2" grpId="0" build="p" autoUpdateAnimBg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5"/>
          <p:cNvSpPr>
            <a:spLocks noGrp="1"/>
          </p:cNvSpPr>
          <p:nvPr>
            <p:ph idx="4294967295"/>
          </p:nvPr>
        </p:nvSpPr>
        <p:spPr>
          <a:xfrm>
            <a:off x="609600" y="609600"/>
            <a:ext cx="8153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Mode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Duration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Frequency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Intensity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Timely Follow Up/ Progression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Therapy (Preventive and/or Therapeutic)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486400"/>
            <a:ext cx="815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u="sng">
                <a:solidFill>
                  <a:srgbClr val="FFFF00"/>
                </a:solidFill>
              </a:rPr>
              <a:t>The “MD FITT” Prescription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600200" y="228600"/>
            <a:ext cx="676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1"/>
                </a:solidFill>
                <a:latin typeface="Georgia" pitchFamily="18" charset="0"/>
              </a:rPr>
              <a:t>The Exercise </a:t>
            </a:r>
            <a:r>
              <a:rPr lang="en-US" sz="2800" b="1">
                <a:solidFill>
                  <a:srgbClr val="FF0000"/>
                </a:solidFill>
                <a:latin typeface="Georgia" pitchFamily="18" charset="0"/>
              </a:rPr>
              <a:t>(Activity)</a:t>
            </a:r>
            <a:r>
              <a:rPr lang="en-US" sz="2800" b="1">
                <a:solidFill>
                  <a:srgbClr val="7F98CC"/>
                </a:solidFill>
                <a:latin typeface="Georgia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Georgia" pitchFamily="18" charset="0"/>
              </a:rPr>
              <a:t>Prescription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4341" name="Picture 5" descr="C:\Users\Brian\AppData\Local\Microsoft\Windows\Temporary Internet Files\Content.IE5\C7AVVB3S\MCj033402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14400"/>
            <a:ext cx="2400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99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  <a:endParaRPr lang="en-I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4419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Exercise is a stressor which upsets the consistency of our internal environment</a:t>
            </a:r>
          </a:p>
          <a:p>
            <a:r>
              <a:rPr lang="en-I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</a:p>
          <a:p>
            <a:pPr algn="just"/>
            <a:r>
              <a:rPr lang="en-I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Therapy means any method or procedure to alleviate any pathological condition affected by injury, disease or disorder. Pathological condition is a condition different from normal condition.</a:t>
            </a:r>
          </a:p>
          <a:p>
            <a:r>
              <a:rPr lang="en-IN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 Therapy</a:t>
            </a:r>
          </a:p>
          <a:p>
            <a:pPr algn="just"/>
            <a:r>
              <a:rPr lang="en-I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 exercise is used for diagnostic, treatment, rehabilitation and after care purpose is termed as exercise therapy</a:t>
            </a:r>
            <a:endParaRPr lang="en-I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AIM RX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61722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200" b="1" smtClean="0">
                <a:solidFill>
                  <a:srgbClr val="7F98CC"/>
                </a:solidFill>
              </a:rPr>
              <a:t>The Exercise </a:t>
            </a:r>
            <a:r>
              <a:rPr lang="en-US" sz="2200" b="1" smtClean="0">
                <a:solidFill>
                  <a:srgbClr val="FF0000"/>
                </a:solidFill>
              </a:rPr>
              <a:t>(Activity)</a:t>
            </a:r>
            <a:r>
              <a:rPr lang="en-US" sz="2200" b="1" smtClean="0">
                <a:solidFill>
                  <a:srgbClr val="7F98CC"/>
                </a:solidFill>
              </a:rPr>
              <a:t> Prescription</a:t>
            </a:r>
            <a:r>
              <a:rPr lang="en-US" sz="2200" smtClean="0">
                <a:solidFill>
                  <a:srgbClr val="7F98CC"/>
                </a:solidFill>
              </a:rPr>
              <a:t/>
            </a:r>
            <a:br>
              <a:rPr lang="en-US" sz="2200" smtClean="0">
                <a:solidFill>
                  <a:srgbClr val="7F98CC"/>
                </a:solidFill>
              </a:rPr>
            </a:br>
            <a:r>
              <a:rPr lang="en-US" sz="4000" smtClean="0">
                <a:solidFill>
                  <a:srgbClr val="00FF00"/>
                </a:solidFill>
              </a:rPr>
              <a:t>The AIM Fitness Prescription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2057400"/>
            <a:ext cx="7810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FF00"/>
                </a:solidFill>
              </a:rPr>
              <a:t>Mode</a:t>
            </a:r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1638300" y="2552700"/>
            <a:ext cx="685800" cy="457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19600" y="3429000"/>
            <a:ext cx="37401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FF00"/>
                </a:solidFill>
              </a:rPr>
              <a:t>Duration + Frequency + Intensity</a:t>
            </a:r>
          </a:p>
        </p:txBody>
      </p:sp>
      <p:cxnSp>
        <p:nvCxnSpPr>
          <p:cNvPr id="13" name="Straight Arrow Connector 12"/>
          <p:cNvCxnSpPr>
            <a:cxnSpLocks noChangeShapeType="1"/>
            <a:stCxn id="9" idx="1"/>
          </p:cNvCxnSpPr>
          <p:nvPr/>
        </p:nvCxnSpPr>
        <p:spPr bwMode="auto">
          <a:xfrm rot="10800000" flipV="1">
            <a:off x="2438400" y="3613150"/>
            <a:ext cx="1981200" cy="7302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81600" y="4724400"/>
            <a:ext cx="3714750" cy="1190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FF00"/>
                </a:solidFill>
              </a:rPr>
              <a:t>Paradigm:</a:t>
            </a:r>
          </a:p>
          <a:p>
            <a:pPr eaLnBrk="1" hangingPunct="1"/>
            <a:r>
              <a:rPr lang="en-US" b="1">
                <a:solidFill>
                  <a:srgbClr val="00FF00"/>
                </a:solidFill>
              </a:rPr>
              <a:t>Kids: Activity</a:t>
            </a:r>
          </a:p>
          <a:p>
            <a:pPr eaLnBrk="1" hangingPunct="1"/>
            <a:r>
              <a:rPr lang="en-US" b="1">
                <a:solidFill>
                  <a:srgbClr val="00FF00"/>
                </a:solidFill>
              </a:rPr>
              <a:t>Adults: Fitness</a:t>
            </a:r>
          </a:p>
          <a:p>
            <a:pPr eaLnBrk="1" hangingPunct="1"/>
            <a:r>
              <a:rPr lang="en-US" b="1">
                <a:solidFill>
                  <a:srgbClr val="00FF00"/>
                </a:solidFill>
              </a:rPr>
              <a:t>Older Adults: Functional Fitness</a:t>
            </a: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3429000" y="5029200"/>
            <a:ext cx="1752600" cy="4572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b="1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95600" y="6400800"/>
            <a:ext cx="20510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FF00"/>
                </a:solidFill>
              </a:rPr>
              <a:t>Timely Follow-up</a:t>
            </a:r>
          </a:p>
        </p:txBody>
      </p:sp>
      <p:cxnSp>
        <p:nvCxnSpPr>
          <p:cNvPr id="20" name="Straight Arrow Connector 19"/>
          <p:cNvCxnSpPr>
            <a:cxnSpLocks noChangeShapeType="1"/>
            <a:stCxn id="18" idx="0"/>
          </p:cNvCxnSpPr>
          <p:nvPr/>
        </p:nvCxnSpPr>
        <p:spPr bwMode="auto">
          <a:xfrm rot="16200000" flipV="1">
            <a:off x="2947194" y="5426869"/>
            <a:ext cx="685800" cy="12620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117A735-1DFB-4A42-AF5B-0C8D452BBD3B}" type="datetime1">
              <a:rPr lang="en-US" smtClean="0">
                <a:latin typeface="Tahoma" pitchFamily="34" charset="0"/>
              </a:rPr>
              <a:pPr/>
              <a:t>8/22/2016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477250" cy="1371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COMPONENTS OF EXERCISE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81400"/>
            <a:ext cx="4970463" cy="20447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PRE EXERCISE WARM UP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PRE-EXERCISE STRETCHING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EXERCISE PROPER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POST EXERCISE COLD DOWN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POST EXERCISE STRETCHING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267200" y="2286000"/>
          <a:ext cx="4365625" cy="3690937"/>
        </p:xfrm>
        <a:graphic>
          <a:graphicData uri="http://schemas.openxmlformats.org/presentationml/2006/ole">
            <p:oleObj spid="_x0000_s1026" name="Clip" r:id="rId3" imgW="6117840" imgH="5173560" progId="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A72F4F1-8BE0-4066-9B7D-6F5360F741D7}" type="datetime1">
              <a:rPr lang="en-US" smtClean="0">
                <a:latin typeface="Tahoma" pitchFamily="34" charset="0"/>
              </a:rPr>
              <a:pPr/>
              <a:t>8/22/2016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21688" cy="12414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PURPOSE OF WARM UP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153400" cy="1981200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to raise the general body temperature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to raise the deep muscle temperature - contracts more forcefully and relaxes more quickly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to stretch </a:t>
            </a:r>
            <a:r>
              <a:rPr lang="en-US" sz="2400" b="1" dirty="0" err="1" smtClean="0">
                <a:solidFill>
                  <a:srgbClr val="FFFF00"/>
                </a:solidFill>
              </a:rPr>
              <a:t>collagenous</a:t>
            </a:r>
            <a:r>
              <a:rPr lang="en-US" sz="2400" b="1" dirty="0" smtClean="0">
                <a:solidFill>
                  <a:srgbClr val="FFFF00"/>
                </a:solidFill>
              </a:rPr>
              <a:t> tissue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to reduce muscle viscosity, improving the mechanical efficiency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to increase the speed of nerve impulses and augment the sensitivity of the nerve receptors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to improve the cardiovascular response to sudden exercise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5943600" y="838200"/>
          <a:ext cx="3200400" cy="3128963"/>
        </p:xfrm>
        <a:graphic>
          <a:graphicData uri="http://schemas.openxmlformats.org/presentationml/2006/ole">
            <p:oleObj spid="_x0000_s2050" name="Clip" r:id="rId3" imgW="1391400" imgH="13593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568803-6510-4A97-BBD2-6B55D27BB0C4}" type="datetime1">
              <a:rPr lang="en-US" smtClean="0">
                <a:latin typeface="Tahoma" pitchFamily="34" charset="0"/>
              </a:rPr>
              <a:pPr/>
              <a:t>8/22/2016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21688" cy="12414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TYPES OF WARM UP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1981200"/>
            <a:ext cx="8016875" cy="4010025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RELATED WARM UP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when the specific skills of an event are performed during the warm up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preferred if activity starts slowly and progresses into more intense activity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UNRELATED WARM UP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when movements performed are different from the actual skills of the activity or event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preferred if immediate participation in the actual activity is required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943600" y="304800"/>
          <a:ext cx="2743200" cy="2695575"/>
        </p:xfrm>
        <a:graphic>
          <a:graphicData uri="http://schemas.openxmlformats.org/presentationml/2006/ole">
            <p:oleObj spid="_x0000_s3074" name="Clip" r:id="rId3" imgW="1281600" imgH="12589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0438B6-5BB2-490D-AF3A-2779AA6CACC0}" type="datetime1">
              <a:rPr lang="en-US" smtClean="0">
                <a:latin typeface="Tahoma" pitchFamily="34" charset="0"/>
              </a:rPr>
              <a:pPr/>
              <a:t>8/22/2016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421688" cy="12414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WARM UPS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178675" cy="38576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15 - 20 minutes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intensity and duration should be individualized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enough to increase body temperature and perspire, not too intense to cause fatigue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usually coupled with few minutes of high intensity exercise to result in better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016875" cy="3476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the effects of warm up last up to 45 minutes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the closer the warm up to the event, the more beneficial it will be in terms of effective performance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should begin to taper off 10 - 15 minutes prior to the training or competition/ event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should end 5 minutes before the start of activity - to allow recovery from fatigue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8ACD9F-87F4-46CC-B54F-130F9CEA448D}" type="datetime1">
              <a:rPr lang="en-US" smtClean="0">
                <a:latin typeface="Tahoma" pitchFamily="34" charset="0"/>
              </a:rPr>
              <a:pPr/>
              <a:t>8/22/2016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21688" cy="12414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STRETCHING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2133600"/>
            <a:ext cx="7102475" cy="38576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GOAL: to improve the range of motion at a given articulation by altering the extensibility of the </a:t>
            </a:r>
            <a:r>
              <a:rPr lang="en-US" dirty="0" err="1" smtClean="0">
                <a:solidFill>
                  <a:srgbClr val="FFFF00"/>
                </a:solidFill>
              </a:rPr>
              <a:t>musculotendinous</a:t>
            </a:r>
            <a:r>
              <a:rPr lang="en-US" dirty="0" smtClean="0">
                <a:solidFill>
                  <a:srgbClr val="FFFF00"/>
                </a:solidFill>
              </a:rPr>
              <a:t> units that produces the movements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733800" y="3579813"/>
          <a:ext cx="4343400" cy="2820987"/>
        </p:xfrm>
        <a:graphic>
          <a:graphicData uri="http://schemas.openxmlformats.org/presentationml/2006/ole">
            <p:oleObj spid="_x0000_s4098" name="Clip" r:id="rId3" imgW="1068840" imgH="6937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E75368-B415-4CCB-B1D7-DA44A5B3235A}" type="datetime1">
              <a:rPr lang="en-US" smtClean="0">
                <a:latin typeface="Tahoma" pitchFamily="34" charset="0"/>
              </a:rPr>
              <a:pPr/>
              <a:t>8/22/2016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TYPES OF STRETCHING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BALLISTIC STRETCHING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STATIC STRETCHING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PNF STRETCHING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PASSIVE STRETCHING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ACTIVE STRETCHING</a:t>
            </a:r>
          </a:p>
        </p:txBody>
      </p:sp>
      <p:pic>
        <p:nvPicPr>
          <p:cNvPr id="6" name="Content Placeholder 3" descr="j02836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3848101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50F6D8D-9AD7-43A6-AED9-99B7FD9C2486}" type="datetime1">
              <a:rPr lang="en-US" smtClean="0">
                <a:latin typeface="Tahoma" pitchFamily="34" charset="0"/>
              </a:rPr>
              <a:pPr/>
              <a:t>8/22/2016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421688" cy="12414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BALLISTIC STRETCHING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14575"/>
            <a:ext cx="8016875" cy="45434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requires repetitive contraction of  the agonist muscle to produce quick stretches of  the antagonist muscles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ADV: simulate sports specific skills - functional</a:t>
            </a:r>
          </a:p>
        </p:txBody>
      </p:sp>
      <p:pic>
        <p:nvPicPr>
          <p:cNvPr id="5" name="Content Placeholder 3" descr="j02836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143375"/>
            <a:ext cx="3848101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21688" cy="12414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STATIC STRETCHING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474075" cy="43910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passive or active stretching a given antagonist muscle by placing it in a maximal position of stretch and hold it for an extended time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3 seconds  to 60 seconds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three to four times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934200" y="2971800"/>
          <a:ext cx="1295400" cy="3430588"/>
        </p:xfrm>
        <a:graphic>
          <a:graphicData uri="http://schemas.openxmlformats.org/presentationml/2006/ole">
            <p:oleObj spid="_x0000_s5122" name="Clip" r:id="rId3" imgW="788760" imgH="18313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799"/>
          </a:xfrm>
        </p:spPr>
        <p:txBody>
          <a:bodyPr>
            <a:normAutofit/>
          </a:bodyPr>
          <a:lstStyle/>
          <a:p>
            <a:pPr algn="just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Guiding principles in administering therapeutic exercises :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Assessing the condition of the person (prevention, cure or rehabilitation)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exercise must be suitable, simple and in progressive order (simple to complex)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Exercise should be done slowly and within possible range.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There should be live demonstration or through pictures and charts.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Importance of the exercise should be impressed upon the patient. (written form prescription)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Mental and emotional state should be considered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Incentive may be offered where necessary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v"/>
            </a:pPr>
            <a:endParaRPr lang="en-I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PNF STRETCHING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6513513" cy="3922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AKA: muscle energy release technique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techniques: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contract - relax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contract - relax - contract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commonly used with athletes and individuals with limited range of motion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592763" y="1905000"/>
          <a:ext cx="3168650" cy="4102100"/>
        </p:xfrm>
        <a:graphic>
          <a:graphicData uri="http://schemas.openxmlformats.org/presentationml/2006/ole">
            <p:oleObj spid="_x0000_s6146" name="Clip" r:id="rId3" imgW="1108800" imgH="14360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21688" cy="1241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TYPES OF STRENGTHENING EXERCISE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ISOMETRIC EXERCISES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ISOTONIC EXERCISES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ISOKINETIC EXERCISES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029200" y="1600200"/>
          <a:ext cx="3413125" cy="4749800"/>
        </p:xfrm>
        <a:graphic>
          <a:graphicData uri="http://schemas.openxmlformats.org/presentationml/2006/ole">
            <p:oleObj spid="_x0000_s7170" name="Clip" r:id="rId3" imgW="2208960" imgH="30729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Types of exercise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4459288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Isometric exercise: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Static exercise with muscle contraction but no movement of the load resulting in no change in the  total length of the muscle</a:t>
            </a:r>
          </a:p>
        </p:txBody>
      </p:sp>
      <p:pic>
        <p:nvPicPr>
          <p:cNvPr id="52228" name="Picture 4" descr="exercis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2133600"/>
            <a:ext cx="3165475" cy="3671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Type of exercise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4303713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Isotonic exercise:</a:t>
            </a:r>
          </a:p>
          <a:p>
            <a:pPr lvl="1" eaLnBrk="1" hangingPunct="1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exercise with a constant load but uncontrolled speed of movement</a:t>
            </a:r>
          </a:p>
        </p:txBody>
      </p:sp>
      <p:pic>
        <p:nvPicPr>
          <p:cNvPr id="53252" name="Picture 4" descr="exercis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981200"/>
            <a:ext cx="2351088" cy="4095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Type of exercise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5599113" cy="4114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FFFF00"/>
                </a:solidFill>
              </a:rPr>
              <a:t>Isokinetic</a:t>
            </a:r>
            <a:r>
              <a:rPr lang="en-US" sz="2800" dirty="0" smtClean="0">
                <a:solidFill>
                  <a:srgbClr val="FFFF00"/>
                </a:solidFill>
              </a:rPr>
              <a:t> exercise: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Exercise with movement controlled so that it occurs throughout a range at a constant angular velocity as the muscle shortens or lengthens but the load may be variable</a:t>
            </a:r>
          </a:p>
        </p:txBody>
      </p:sp>
      <p:pic>
        <p:nvPicPr>
          <p:cNvPr id="54276" name="Picture 4" descr="KNEE 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53200" y="1676400"/>
            <a:ext cx="2030413" cy="369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Exercise goals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 increase muscle strength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 increase muscle endurance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 increase speed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 improve cardiovascular fitness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 improve flexibility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 improve control and coordination</a:t>
            </a:r>
          </a:p>
        </p:txBody>
      </p:sp>
      <p:pic>
        <p:nvPicPr>
          <p:cNvPr id="4" name="Picture 12" descr="lat p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960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MUSCLE STRENGTH AND ENDURANCE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6950075" cy="3476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STRENGTH: ability of the muscle to generate force against some resistance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ENDURANCE: ability to perform repetitive muscle contraction against some resistance of an extended period of time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POWER: large amount of force generated quickly; includes elements of strength and speed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7010400" y="2895600"/>
          <a:ext cx="2093913" cy="3352800"/>
        </p:xfrm>
        <a:graphic>
          <a:graphicData uri="http://schemas.openxmlformats.org/presentationml/2006/ole">
            <p:oleObj spid="_x0000_s8194" name="Clip" r:id="rId3" imgW="1645560" imgH="26330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421688" cy="12414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CLOSED KINETIC CHAIN EXERCISES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315200" cy="42386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ADV: safer and produce stresses and forces that are potentially less of a threat to healing structures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e.g. mini squats -  0 - 40 degrees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leg press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stair climbing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lateral step up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push ups , chin ups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 hand stands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weight shifting exercises using medicine balls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608638" y="2667000"/>
          <a:ext cx="3222625" cy="3646488"/>
        </p:xfrm>
        <a:graphic>
          <a:graphicData uri="http://schemas.openxmlformats.org/presentationml/2006/ole">
            <p:oleObj spid="_x0000_s9218" name="Clip" r:id="rId3" imgW="1135440" imgH="1284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21688" cy="12414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CARDIOVASCULAR ENDURANCE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6019800" cy="40862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CONTINUOUS TRAINING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imposes </a:t>
            </a:r>
            <a:r>
              <a:rPr lang="en-US" dirty="0" err="1" smtClean="0">
                <a:solidFill>
                  <a:srgbClr val="FFFF00"/>
                </a:solidFill>
              </a:rPr>
              <a:t>submaximal</a:t>
            </a:r>
            <a:r>
              <a:rPr lang="en-US" dirty="0" smtClean="0">
                <a:solidFill>
                  <a:srgbClr val="FFFF00"/>
                </a:solidFill>
              </a:rPr>
              <a:t> energy requirement that is consistent throughout the training session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e.g. aerobic/ rhythmic walking, jogging, rowing, cycling, swimming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6097588" y="1676400"/>
          <a:ext cx="2617787" cy="3787775"/>
        </p:xfrm>
        <a:graphic>
          <a:graphicData uri="http://schemas.openxmlformats.org/presentationml/2006/ole">
            <p:oleObj spid="_x0000_s10242" name="Clip" r:id="rId3" imgW="1933560" imgH="27975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Cardiovascular endurance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1"/>
            <a:ext cx="7712075" cy="2438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INTERVAL TRAINING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uses a series of exercise stations that consists of various combinations of weight training, flexibility, calisthenics, brief aerobic exercises</a:t>
            </a:r>
          </a:p>
        </p:txBody>
      </p:sp>
      <p:pic>
        <p:nvPicPr>
          <p:cNvPr id="4" name="Picture 12" descr="lat p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6240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lympic-games-statue-discu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343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5052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not allow to substitute the muscle group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Variety of activities with different types of movements be given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Static type activities be avoided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Regularity of exercise must be maintained</a:t>
            </a:r>
          </a:p>
          <a:p>
            <a:pPr>
              <a:buClr>
                <a:schemeClr val="bg1"/>
              </a:buClr>
              <a:buNone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028363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3429000"/>
            <a:ext cx="2014537" cy="2971800"/>
          </a:xfrm>
          <a:noFill/>
          <a:ln/>
        </p:spPr>
      </p:pic>
      <p:pic>
        <p:nvPicPr>
          <p:cNvPr id="5" name="Picture 6" descr="j03551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962401"/>
            <a:ext cx="2209800" cy="2286000"/>
          </a:xfrm>
          <a:prstGeom prst="rect">
            <a:avLst/>
          </a:prstGeom>
          <a:noFill/>
        </p:spPr>
      </p:pic>
      <p:pic>
        <p:nvPicPr>
          <p:cNvPr id="6" name="Picture 4" descr="j028363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1" y="3657600"/>
            <a:ext cx="2209800" cy="259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21688" cy="12414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CARDIOVASCULAR ENDURANCE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6400800" cy="401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CIRCUIT TRAINING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followed by relief stations incorporates work intervals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FARTLEKTRAINING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types of cross country running, means speed play, similar to interval training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6553200" y="990600"/>
          <a:ext cx="2590800" cy="5664200"/>
        </p:xfrm>
        <a:graphic>
          <a:graphicData uri="http://schemas.openxmlformats.org/presentationml/2006/ole">
            <p:oleObj spid="_x0000_s11266" name="Clip" r:id="rId3" imgW="2765160" imgH="60433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21688" cy="12414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PLYOMETRIC EXERCISES: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16875" cy="36290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exercises that encompasses a rapid stretching of muscle eccentrically, followed by a rapid concentric contraction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the greater the stretch before concentric contraction, the greater the resistance the muscle can overcome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emphasize the speed of the eccentric phase of rate of stretch is more critical than the magnitude of the stretch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7162800" y="381000"/>
          <a:ext cx="1581150" cy="2411413"/>
        </p:xfrm>
        <a:graphic>
          <a:graphicData uri="http://schemas.openxmlformats.org/presentationml/2006/ole">
            <p:oleObj spid="_x0000_s12290" name="Clip" r:id="rId3" imgW="1032120" imgH="1573560" progId="">
              <p:embed/>
            </p:oleObj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343400"/>
            <a:ext cx="2364147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Plyometric</a:t>
            </a:r>
            <a:r>
              <a:rPr lang="en-US" dirty="0" smtClean="0">
                <a:solidFill>
                  <a:srgbClr val="FF0000"/>
                </a:solidFill>
              </a:rPr>
              <a:t> exercises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1371600"/>
            <a:ext cx="7712075" cy="46196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ADV: control in dynamic movements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DISADV: put more stress on the MS system, must be technically correct and specific to one’s age, activity and physical and skills </a:t>
            </a:r>
            <a:r>
              <a:rPr lang="en-US" sz="2800" dirty="0" err="1" smtClean="0">
                <a:solidFill>
                  <a:srgbClr val="FFFF00"/>
                </a:solidFill>
              </a:rPr>
              <a:t>devt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3773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312" y="3657600"/>
            <a:ext cx="3468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21688" cy="12414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TRAINING PERIODIZATION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1981200"/>
            <a:ext cx="8474075" cy="40100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MACROCYCLE - yearly ( 1 - 4)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MESOCYCLE - months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MICROCYCLE - weekly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PREPARATION PERIOD (  pre season)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TRANSITION PERIOD (basic strength phase)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COMPETITION PERIOD ( strength and power phase)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TRANSITION PERIOD ( peak or maintenance phase)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ACTIVE REST ( off season )</a:t>
            </a:r>
          </a:p>
        </p:txBody>
      </p:sp>
      <p:pic>
        <p:nvPicPr>
          <p:cNvPr id="4" name="Picture 2" descr="olympic-games-statue-discu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600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0555 L -0.37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8421688" cy="1241425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00"/>
                </a:solidFill>
              </a:rPr>
              <a:t>PREREQUISITES FOR PLYOMETRICS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5867400" cy="36449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DYNAMIC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VERTICAL/ SINGLE LEG JUMP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LONG JUMP EQUAL TO HEIGHT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STATIC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single leg stance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single leg 25% squat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single leg 50% squat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UPPER EXTREMITY THERABALL TOSS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165725" y="2133600"/>
          <a:ext cx="3978275" cy="4343400"/>
        </p:xfrm>
        <a:graphic>
          <a:graphicData uri="http://schemas.openxmlformats.org/presentationml/2006/ole">
            <p:oleObj spid="_x0000_s13314" name="Clip" r:id="rId3" imgW="1631880" imgH="17816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17049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447800"/>
            <a:ext cx="33321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447800"/>
            <a:ext cx="2000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CATEGORIES OF PLYOMETRICS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IN PLACE JUMPING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STANDING JUMPING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MULTIPLE RESPONSE JUMPS AND HOPS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IN DEPTH JUMPING AND BOX DRILLS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BOUNDING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HIGH STRESS AND SPECIFIC SKILLS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6934200" y="304800"/>
          <a:ext cx="1912938" cy="6157913"/>
        </p:xfrm>
        <a:graphic>
          <a:graphicData uri="http://schemas.openxmlformats.org/presentationml/2006/ole">
            <p:oleObj spid="_x0000_s14338" name="Clip" r:id="rId3" imgW="800640" imgH="2575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chemeClr val="bg1"/>
                </a:solidFill>
              </a:rPr>
              <a:t>Prescription - Intensity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060" name="Picture 12" descr="lat p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96240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5597" name="Group 125"/>
          <p:cNvGraphicFramePr>
            <a:graphicFrameLocks noGrp="1"/>
          </p:cNvGraphicFramePr>
          <p:nvPr/>
        </p:nvGraphicFramePr>
        <p:xfrm>
          <a:off x="304800" y="1371600"/>
          <a:ext cx="4495800" cy="4191003"/>
        </p:xfrm>
        <a:graphic>
          <a:graphicData uri="http://schemas.openxmlformats.org/drawingml/2006/table">
            <a:tbl>
              <a:tblPr/>
              <a:tblGrid>
                <a:gridCol w="2247900"/>
                <a:gridCol w="2247900"/>
              </a:tblGrid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Classification of intensity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Training Heart Rate (THR)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Very light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30-49 %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Moderate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50-74 %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Heavy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75-84 %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Very Heavy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&gt;85 %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98" name="Rectangle 126"/>
          <p:cNvSpPr>
            <a:spLocks noChangeArrowheads="1"/>
          </p:cNvSpPr>
          <p:nvPr/>
        </p:nvSpPr>
        <p:spPr bwMode="auto">
          <a:xfrm>
            <a:off x="4876800" y="1524000"/>
            <a:ext cx="4038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</a:rPr>
              <a:t>HR</a:t>
            </a:r>
            <a:r>
              <a:rPr lang="en-US" sz="2400" b="1" baseline="-25000">
                <a:solidFill>
                  <a:srgbClr val="FF0000"/>
                </a:solidFill>
              </a:rPr>
              <a:t>MAX </a:t>
            </a:r>
            <a:r>
              <a:rPr lang="en-US" sz="2400" b="1">
                <a:solidFill>
                  <a:srgbClr val="FF0000"/>
                </a:solidFill>
              </a:rPr>
              <a:t>= 208-0.7 * Age</a:t>
            </a:r>
          </a:p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</a:rPr>
              <a:t>THR= RHR + HR reserve</a:t>
            </a:r>
          </a:p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</a:rPr>
              <a:t>Hr reserve = HR</a:t>
            </a:r>
            <a:r>
              <a:rPr lang="en-US" b="1" baseline="-25000">
                <a:solidFill>
                  <a:srgbClr val="FF0000"/>
                </a:solidFill>
              </a:rPr>
              <a:t>MAX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baseline="-2500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-RHR</a:t>
            </a:r>
          </a:p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8000"/>
          </a:blip>
          <a:srcRect/>
          <a:stretch>
            <a:fillRect/>
          </a:stretch>
        </p:blipFill>
        <p:spPr bwMode="auto">
          <a:xfrm>
            <a:off x="0" y="762000"/>
            <a:ext cx="8980488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057400" y="4572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>
                <a:solidFill>
                  <a:srgbClr val="FF00FF"/>
                </a:solidFill>
              </a:rPr>
              <a:t>Typical Aerobic Exercise session</a:t>
            </a:r>
            <a:endParaRPr lang="en-US" sz="2800" b="1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10200" y="292100"/>
            <a:ext cx="3276600" cy="13843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Physical Activity Pyramid</a:t>
            </a:r>
            <a:endParaRPr lang="en-US" smtClean="0"/>
          </a:p>
        </p:txBody>
      </p:sp>
      <p:pic>
        <p:nvPicPr>
          <p:cNvPr id="20483" name="Picture 7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8123238" cy="6858000"/>
          </a:xfrm>
          <a:noFill/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895600" y="1447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Minimize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inactivity</a:t>
            </a: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1905000" y="3048000"/>
            <a:ext cx="475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Strength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and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Flexibility: 2–3 days/week</a:t>
            </a:r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1295400" y="449580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Cardiorespiratory endurance: Exercise 20–60 minutes 3–5 days/week</a:t>
            </a:r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609600" y="64008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Physical activity: Accumulate 60 minutes nearly every day</a:t>
            </a:r>
          </a:p>
        </p:txBody>
      </p:sp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Exercise prescription doesn’t work without counseling the behavior!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15718" name="Picture 6" descr="http://www.shootingdrills.com/shootandst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352800"/>
            <a:ext cx="2743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ollapsedrunner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 l="17799" r="26610"/>
          <a:stretch>
            <a:fillRect/>
          </a:stretch>
        </p:blipFill>
        <p:spPr bwMode="auto">
          <a:xfrm>
            <a:off x="304800" y="29718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PE06219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10000"/>
            <a:ext cx="27432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THANK YOU VERY MUCH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533400" y="1143000"/>
          <a:ext cx="3927475" cy="4191000"/>
        </p:xfrm>
        <a:graphic>
          <a:graphicData uri="http://schemas.openxmlformats.org/presentationml/2006/ole">
            <p:oleObj spid="_x0000_s15362" name="Clip" r:id="rId3" imgW="2241720" imgH="2533320" progId="">
              <p:embed/>
            </p:oleObj>
          </a:graphicData>
        </a:graphic>
      </p:graphicFrame>
      <p:pic>
        <p:nvPicPr>
          <p:cNvPr id="5" name="Picture 7" descr="Photo 06 Aerobics ma#172EC9.jpg                                00167BA5Macintosh HD                   BBA37F10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358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Benefits of exercise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6894513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Lifetime health and fitness benefits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Increase in high density lipoproteins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Decrease in triglycerides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Improved lung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Helps reduce blood pressure, anxiety and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Control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Increase the body’s ability to dissolve blood clots by increasing </a:t>
            </a:r>
            <a:r>
              <a:rPr lang="en-US" sz="2200" b="1" dirty="0" err="1" smtClean="0">
                <a:solidFill>
                  <a:srgbClr val="FFFF00"/>
                </a:solidFill>
              </a:rPr>
              <a:t>fibrinolytic</a:t>
            </a:r>
            <a:r>
              <a:rPr lang="en-US" sz="2200" b="1" dirty="0" smtClean="0">
                <a:solidFill>
                  <a:srgbClr val="FFFF00"/>
                </a:solidFill>
              </a:rPr>
              <a:t>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Helps the bones to be stronger – inhibiting osteoporosis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FF00"/>
                </a:solidFill>
              </a:rPr>
              <a:t>Offers protection against diabetes and cancer</a:t>
            </a:r>
          </a:p>
        </p:txBody>
      </p:sp>
      <p:pic>
        <p:nvPicPr>
          <p:cNvPr id="29700" name="Picture 4" descr="exercis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72212" y="1371600"/>
            <a:ext cx="2262188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FF0000"/>
                </a:solidFill>
              </a:rPr>
              <a:t>Concepts in Exercises: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6858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Overload Principle: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Greater stress must be applied than that to which an organism or tissue is accustomed in order to have adaptation take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Strengthening program must tax muscle groups towards it maximal capacity and beyond its usual functional capacity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To increase strength, a load that exceeds the metabolic capacity of the muscle must be used during exercise, this will lead to hypertrophy and recruitment resulting in increase in strength</a:t>
            </a:r>
          </a:p>
        </p:txBody>
      </p:sp>
      <p:pic>
        <p:nvPicPr>
          <p:cNvPr id="30724" name="Picture 4" descr="strength tr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457200"/>
            <a:ext cx="2286000" cy="194684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Concepts in exercise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913313" cy="40751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Adaptation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Cardiovascular system and muscles adapt to the training stimulus over time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Significant changes noted in 10 – 12 weeks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The higher the initial level of fitness, the greater the intensity of exercise needed to elicit a significant change</a:t>
            </a:r>
          </a:p>
        </p:txBody>
      </p:sp>
      <p:pic>
        <p:nvPicPr>
          <p:cNvPr id="31748" name="Picture 4" descr="exercis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56250" y="2928938"/>
            <a:ext cx="2987675" cy="229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Effects of exercises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Acute or immediate effects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Chronic, adaptive or training effects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Local effects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Systemic effects </a:t>
            </a:r>
          </a:p>
        </p:txBody>
      </p:sp>
      <p:pic>
        <p:nvPicPr>
          <p:cNvPr id="4" name="Content Placeholder 3" descr="j02836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581400"/>
            <a:ext cx="3848101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1792</Words>
  <Application>Microsoft Office PowerPoint</Application>
  <PresentationFormat>On-screen Show (4:3)</PresentationFormat>
  <Paragraphs>297</Paragraphs>
  <Slides>50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Clip</vt:lpstr>
      <vt:lpstr>Exercise therapy   Dr. Kishore Mukhopadhyay Assistant Professor,  Department of Physical Education, Union Christian Training College,  Berhampore, Murshidabad, W.B.  </vt:lpstr>
      <vt:lpstr>Exercise</vt:lpstr>
      <vt:lpstr>Guiding principles in administering therapeutic exercises :</vt:lpstr>
      <vt:lpstr>Slide 4</vt:lpstr>
      <vt:lpstr>      Exercise prescription doesn’t work without counseling the behavior!  </vt:lpstr>
      <vt:lpstr>Benefits of exercise</vt:lpstr>
      <vt:lpstr>Concepts in Exercises:</vt:lpstr>
      <vt:lpstr>Concepts in exercise</vt:lpstr>
      <vt:lpstr>Effects of exercises</vt:lpstr>
      <vt:lpstr>Acute Effects</vt:lpstr>
      <vt:lpstr>Systemic effects</vt:lpstr>
      <vt:lpstr>Systemic effects</vt:lpstr>
      <vt:lpstr>Systemic effects</vt:lpstr>
      <vt:lpstr>Systemic effects</vt:lpstr>
      <vt:lpstr>Local effects</vt:lpstr>
      <vt:lpstr>Local effects</vt:lpstr>
      <vt:lpstr>Parameters of exercise</vt:lpstr>
      <vt:lpstr>Overview   Shifting the Paradigm: </vt:lpstr>
      <vt:lpstr>Slide 19</vt:lpstr>
      <vt:lpstr>The Exercise (Activity) Prescription The AIM Fitness Prescription</vt:lpstr>
      <vt:lpstr>COMPONENTS OF EXERCISE</vt:lpstr>
      <vt:lpstr>PURPOSE OF WARM UP</vt:lpstr>
      <vt:lpstr>TYPES OF WARM UP</vt:lpstr>
      <vt:lpstr>WARM UPS</vt:lpstr>
      <vt:lpstr>Warm up</vt:lpstr>
      <vt:lpstr>STRETCHING</vt:lpstr>
      <vt:lpstr>TYPES OF STRETCHING</vt:lpstr>
      <vt:lpstr>BALLISTIC STRETCHING</vt:lpstr>
      <vt:lpstr>STATIC STRETCHING</vt:lpstr>
      <vt:lpstr>PNF STRETCHING</vt:lpstr>
      <vt:lpstr>TYPES OF STRENGTHENING EXERCISE</vt:lpstr>
      <vt:lpstr>Types of exercise</vt:lpstr>
      <vt:lpstr>Type of exercise</vt:lpstr>
      <vt:lpstr>Type of exercise</vt:lpstr>
      <vt:lpstr>Exercise goals</vt:lpstr>
      <vt:lpstr>MUSCLE STRENGTH AND ENDURANCE</vt:lpstr>
      <vt:lpstr>CLOSED KINETIC CHAIN EXERCISES</vt:lpstr>
      <vt:lpstr>CARDIOVASCULAR ENDURANCE</vt:lpstr>
      <vt:lpstr>Cardiovascular endurance</vt:lpstr>
      <vt:lpstr>CARDIOVASCULAR ENDURANCE</vt:lpstr>
      <vt:lpstr>PLYOMETRIC EXERCISES:</vt:lpstr>
      <vt:lpstr>Plyometric exercises</vt:lpstr>
      <vt:lpstr>TRAINING PERIODIZATION</vt:lpstr>
      <vt:lpstr>PREREQUISITES FOR PLYOMETRICS</vt:lpstr>
      <vt:lpstr>Slide 45</vt:lpstr>
      <vt:lpstr>CATEGORIES OF PLYOMETRICS</vt:lpstr>
      <vt:lpstr>Prescription - Intensity</vt:lpstr>
      <vt:lpstr>Slide 48</vt:lpstr>
      <vt:lpstr>Physical Activity Pyramid</vt:lpstr>
      <vt:lpstr>THANK YOU VERY MUCH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therapy Dr. Kishore Mukhopadhyay Asstt. Prof &amp; Head of the Department Department of Physical Education Union Christian Training College, Berhampore </dc:title>
  <dc:creator>USER</dc:creator>
  <cp:lastModifiedBy>Admin</cp:lastModifiedBy>
  <cp:revision>39</cp:revision>
  <dcterms:created xsi:type="dcterms:W3CDTF">2006-08-16T00:00:00Z</dcterms:created>
  <dcterms:modified xsi:type="dcterms:W3CDTF">2016-08-22T07:39:26Z</dcterms:modified>
</cp:coreProperties>
</file>